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9" r:id="rId10"/>
    <p:sldId id="268" r:id="rId11"/>
    <p:sldId id="270" r:id="rId12"/>
    <p:sldId id="271" r:id="rId13"/>
    <p:sldId id="284" r:id="rId14"/>
    <p:sldId id="264" r:id="rId15"/>
    <p:sldId id="272" r:id="rId16"/>
    <p:sldId id="265" r:id="rId17"/>
    <p:sldId id="273" r:id="rId18"/>
    <p:sldId id="266" r:id="rId19"/>
    <p:sldId id="267" r:id="rId20"/>
    <p:sldId id="274" r:id="rId21"/>
    <p:sldId id="281" r:id="rId22"/>
    <p:sldId id="282" r:id="rId23"/>
    <p:sldId id="275" r:id="rId24"/>
    <p:sldId id="277" r:id="rId25"/>
    <p:sldId id="278" r:id="rId26"/>
    <p:sldId id="283" r:id="rId27"/>
    <p:sldId id="276" r:id="rId28"/>
    <p:sldId id="279" r:id="rId29"/>
    <p:sldId id="280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EC3C"/>
    <a:srgbClr val="1D3A00"/>
    <a:srgbClr val="6C1A00"/>
    <a:srgbClr val="003296"/>
    <a:srgbClr val="E39A39"/>
    <a:srgbClr val="FFC901"/>
    <a:srgbClr val="FE9202"/>
    <a:srgbClr val="FEA402"/>
    <a:srgbClr val="D68B1C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6B5F0-5E4D-4F97-808C-F5252F70D13B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F93D4-1251-449F-8C07-C26CF3A33E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280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www.free-power-point-templates.com/&amp;sa=D&amp;sntz=1&amp;usg=AFQjCNGWeCVdv2cRhI3dHtkzRMjt9Lq6Pw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is provided by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http://www.free-power-point-templates.com/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93D4-1251-449F-8C07-C26CF3A33E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1676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807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807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807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807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80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80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80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80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80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807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80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807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80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960930"/>
            <a:ext cx="8246070" cy="137434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335275"/>
            <a:ext cx="8093366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EE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1579799E-5721-4AAA-8A85-FBD4252367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817626"/>
          </a:xfrm>
        </p:spPr>
        <p:txBody>
          <a:bodyPr/>
          <a:lstStyle>
            <a:lvl1pPr algn="l">
              <a:defRPr sz="2800">
                <a:solidFill>
                  <a:srgbClr val="1D3A00"/>
                </a:solidFill>
              </a:defRPr>
            </a:lvl1pPr>
            <a:lvl2pPr algn="l">
              <a:defRPr>
                <a:solidFill>
                  <a:srgbClr val="1D3A00"/>
                </a:solidFill>
              </a:defRPr>
            </a:lvl2pPr>
            <a:lvl3pPr algn="l">
              <a:defRPr>
                <a:solidFill>
                  <a:srgbClr val="1D3A00"/>
                </a:solidFill>
              </a:defRPr>
            </a:lvl3pPr>
            <a:lvl4pPr algn="l">
              <a:defRPr>
                <a:solidFill>
                  <a:srgbClr val="1D3A00"/>
                </a:solidFill>
              </a:defRPr>
            </a:lvl4pPr>
            <a:lvl5pPr algn="l">
              <a:defRPr>
                <a:solidFill>
                  <a:srgbClr val="1D3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1"/>
            <a:ext cx="6108200" cy="3663766"/>
          </a:xfrm>
        </p:spPr>
        <p:txBody>
          <a:bodyPr/>
          <a:lstStyle>
            <a:lvl1pPr>
              <a:defRPr sz="2800">
                <a:solidFill>
                  <a:srgbClr val="1D3A00"/>
                </a:solidFill>
              </a:defRPr>
            </a:lvl1pPr>
            <a:lvl2pPr>
              <a:defRPr>
                <a:solidFill>
                  <a:srgbClr val="1D3A00"/>
                </a:solidFill>
              </a:defRPr>
            </a:lvl2pPr>
            <a:lvl3pPr>
              <a:defRPr>
                <a:solidFill>
                  <a:srgbClr val="1D3A00"/>
                </a:solidFill>
              </a:defRPr>
            </a:lvl3pPr>
            <a:lvl4pPr>
              <a:defRPr>
                <a:solidFill>
                  <a:srgbClr val="1D3A00"/>
                </a:solidFill>
              </a:defRPr>
            </a:lvl4pPr>
            <a:lvl5pPr>
              <a:defRPr>
                <a:solidFill>
                  <a:srgbClr val="1D3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48853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D3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1960930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1D3A00"/>
                </a:solidFill>
              </a:defRPr>
            </a:lvl1pPr>
            <a:lvl2pPr algn="ctr">
              <a:defRPr sz="2000">
                <a:solidFill>
                  <a:srgbClr val="1D3A00"/>
                </a:solidFill>
              </a:defRPr>
            </a:lvl2pPr>
            <a:lvl3pPr algn="ctr">
              <a:defRPr sz="1800">
                <a:solidFill>
                  <a:srgbClr val="1D3A00"/>
                </a:solidFill>
              </a:defRPr>
            </a:lvl3pPr>
            <a:lvl4pPr algn="ctr">
              <a:defRPr sz="1600">
                <a:solidFill>
                  <a:srgbClr val="1D3A00"/>
                </a:solidFill>
              </a:defRPr>
            </a:lvl4pPr>
            <a:lvl5pPr algn="ctr">
              <a:defRPr sz="1600">
                <a:solidFill>
                  <a:srgbClr val="1D3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48853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D3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960930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1D3A00"/>
                </a:solidFill>
              </a:defRPr>
            </a:lvl1pPr>
            <a:lvl2pPr algn="ctr">
              <a:defRPr sz="2000">
                <a:solidFill>
                  <a:srgbClr val="1D3A00"/>
                </a:solidFill>
              </a:defRPr>
            </a:lvl2pPr>
            <a:lvl3pPr algn="ctr">
              <a:defRPr sz="1800">
                <a:solidFill>
                  <a:srgbClr val="1D3A00"/>
                </a:solidFill>
              </a:defRPr>
            </a:lvl3pPr>
            <a:lvl4pPr algn="ctr">
              <a:defRPr sz="1600">
                <a:solidFill>
                  <a:srgbClr val="1D3A00"/>
                </a:solidFill>
              </a:defRPr>
            </a:lvl4pPr>
            <a:lvl5pPr algn="ctr">
              <a:defRPr sz="1600">
                <a:solidFill>
                  <a:srgbClr val="1D3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E65731-15A3-41D1-B326-BF44532B8FDE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ccllc.co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1960930"/>
            <a:ext cx="7940660" cy="1336168"/>
          </a:xfrm>
        </p:spPr>
        <p:txBody>
          <a:bodyPr>
            <a:normAutofit/>
          </a:bodyPr>
          <a:lstStyle/>
          <a:p>
            <a:r>
              <a:rPr lang="en-US" dirty="0" smtClean="0"/>
              <a:t>Breeding and Caring for</a:t>
            </a:r>
            <a:br>
              <a:rPr lang="en-US" dirty="0" smtClean="0"/>
            </a:br>
            <a:r>
              <a:rPr lang="en-US" dirty="0" smtClean="0"/>
              <a:t>Healthy Horses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3333750"/>
            <a:ext cx="8093366" cy="610820"/>
          </a:xfrm>
        </p:spPr>
        <p:txBody>
          <a:bodyPr/>
          <a:lstStyle/>
          <a:p>
            <a:r>
              <a:rPr lang="en-US" dirty="0" smtClean="0"/>
              <a:t>The “Path-Away®” Success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815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Molds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20015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Pasture grasses, hay, grain, straw and stubble can all support the growth of various fungi. 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1" name="Content Placeholder 10" descr="Moldy hay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9766" y="2343151"/>
            <a:ext cx="2866667" cy="2028704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3962400" y="2266950"/>
            <a:ext cx="4803775" cy="21336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l">
              <a:buNone/>
            </a:pPr>
            <a:r>
              <a:rPr lang="en-US" sz="2800" b="1" i="1" dirty="0" smtClean="0"/>
              <a:t>   Alternaria          Fusarium</a:t>
            </a:r>
          </a:p>
          <a:p>
            <a:pPr algn="l">
              <a:buNone/>
            </a:pPr>
            <a:r>
              <a:rPr lang="en-US" sz="2800" b="1" i="1" dirty="0" smtClean="0"/>
              <a:t>  Aspergillus         Mucor</a:t>
            </a:r>
          </a:p>
          <a:p>
            <a:pPr algn="l">
              <a:buNone/>
            </a:pPr>
            <a:r>
              <a:rPr lang="en-US" sz="2800" b="1" i="1" dirty="0" smtClean="0"/>
              <a:t>  Cladosporum     Penicillium</a:t>
            </a:r>
          </a:p>
          <a:p>
            <a:pPr algn="l">
              <a:buNone/>
            </a:pPr>
            <a:r>
              <a:rPr lang="en-US" sz="2800" b="1" i="1" dirty="0" smtClean="0"/>
              <a:t>                   Rhizopus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55295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          Moldy Hay                                           Invasive Molds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438150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Moldy Feed Stock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325874"/>
            <a:ext cx="8246070" cy="381762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Horses are particularly sensitive to dust from mold spores and can get a respiratory disease similar to  asthma in humans called Recurrent Airway Obstruction (RAO), commonly referred to as heaves.</a:t>
            </a:r>
          </a:p>
          <a:p>
            <a:pPr>
              <a:buNone/>
            </a:pPr>
            <a:r>
              <a:rPr lang="en-US" dirty="0" smtClean="0"/>
              <a:t>    A horse with RAO will have a normal temperature and a good appetite, but will often have decreased exercise tolerance. Labored breathing occurs during exercise and often while at rest.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1950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Anti Mold Pathogen Care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1504950"/>
            <a:ext cx="7997520" cy="3276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 smtClean="0"/>
              <a:t>Do not feed dusty and moldy hay and grains.</a:t>
            </a:r>
          </a:p>
          <a:p>
            <a:pPr algn="l"/>
            <a:r>
              <a:rPr lang="en-US" sz="2800" dirty="0" smtClean="0"/>
              <a:t>Use dust-free bedding such as shredded paper or rubber mats.</a:t>
            </a:r>
          </a:p>
          <a:p>
            <a:pPr algn="l"/>
            <a:r>
              <a:rPr lang="en-US" sz="2800" dirty="0" smtClean="0"/>
              <a:t>Place feed at a lower level so particles are not inhaled through the nostrils.</a:t>
            </a:r>
          </a:p>
          <a:p>
            <a:pPr algn="l"/>
            <a:r>
              <a:rPr lang="en-US" sz="2800" dirty="0" smtClean="0"/>
              <a:t>Keep your horse out of the stable when you are cleaning and sweeping to reduce exposure to dust.</a:t>
            </a: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1950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Anti Mold Pathogen Care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1" y="1504950"/>
            <a:ext cx="8156576" cy="32766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Feed hay outside to minimize dust problems. </a:t>
            </a:r>
          </a:p>
          <a:p>
            <a:pPr algn="l"/>
            <a:r>
              <a:rPr lang="en-US" sz="2800" dirty="0" smtClean="0"/>
              <a:t>Soak dusty hay for 5 to 30 minutes before feeding.</a:t>
            </a:r>
          </a:p>
          <a:p>
            <a:pPr algn="l"/>
            <a:r>
              <a:rPr lang="en-US" sz="2800" dirty="0" smtClean="0"/>
              <a:t>Store hay away from your horse and ensure any hay in the vicinity is kept dry to reduce mold.</a:t>
            </a:r>
          </a:p>
          <a:p>
            <a:pPr algn="l"/>
            <a:r>
              <a:rPr lang="en-US" sz="2800" dirty="0" smtClean="0"/>
              <a:t>If the horse is housed indoors, ensure that there is good, draft-free ventilation.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815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Intestinal Issues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7635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Intestinal Clostridiosis </a:t>
            </a:r>
            <a:r>
              <a:rPr lang="en-US" sz="2400" dirty="0" smtClean="0"/>
              <a:t>is a disease which causes diarrhea in horses.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196215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Symptoms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 horse with intestinal clostridiosis will be reluctant to drink. It may stand by the water, not drink, and yet be visibly thirsty. Its mucous membranes -- especially near the anus -- become congested and dark red in color. 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815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Intestinal Issues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733550"/>
            <a:ext cx="5791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Depression.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Weakness.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Inclination to lay down or recline.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Severe diarrhea (i.e., projectile  diarrhea, foul-smelling feces, liquid feces).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7635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Additional symptoms: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815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Influenza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047751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/>
              <a:t>Influenza is a highly contagious infection                                                     of the upper respiratory tract of horses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52400" y="2038350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Equine influenza, commonly referred to as “the flu,” is a highly</a:t>
            </a:r>
            <a:br>
              <a:rPr lang="en-US" sz="2400" dirty="0" smtClean="0"/>
            </a:br>
            <a:r>
              <a:rPr lang="en-US" sz="2400" dirty="0" smtClean="0"/>
              <a:t>contagious, rapidly spreading, upper respiratory tract infection caused by strains of the influenza virus type A and others.</a:t>
            </a:r>
          </a:p>
          <a:p>
            <a:endParaRPr lang="en-US" sz="2400" dirty="0" smtClean="0"/>
          </a:p>
          <a:p>
            <a:r>
              <a:rPr lang="en-US" sz="2400" dirty="0" smtClean="0"/>
              <a:t>Horses become infected by inhaling the</a:t>
            </a:r>
            <a:br>
              <a:rPr lang="en-US" sz="2400" dirty="0" smtClean="0"/>
            </a:br>
            <a:r>
              <a:rPr lang="en-US" sz="2400" dirty="0" smtClean="0"/>
              <a:t>influenza A virus shed by infected, coughing horses. The virus can also be spread via contaminated equipment such as feed buckets, tack, and grooming aids. 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815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Influenza Symptoms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03835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8600" y="120015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virus has a very short incubation period of only one to three days, and signs of influenza are obvious two to three days after initial virus exposure. Also look for: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249555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dirty="0" smtClean="0"/>
              <a:t>Sudden onset of a high fever (up to 106°F);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A dry, deep cough that helps spread the virus.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A serous (clear, runny) nasal discharge.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Sometimes mild swelling of the submandibular (under the jaw)</a:t>
            </a:r>
          </a:p>
          <a:p>
            <a:r>
              <a:rPr lang="en-US" sz="2400" dirty="0" smtClean="0"/>
              <a:t>    or lymph nodes and trunk in affected horses.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Possible edema (swelling) of the distal limbs and trunk.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3815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Insects, Bugs and Parasites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2395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Arthropods that feed on blood generally affect horses directly/indirectly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04950"/>
            <a:ext cx="4038600" cy="3394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Blister Beetles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Face and House Fly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Stable Fly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Horn Fly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Horse Fly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Deer Fly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Mites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504950"/>
            <a:ext cx="4038600" cy="3394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Black Fly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Gnat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Biting Midges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Mosquito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Bot Fly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Lice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Ticks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195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Respiratory Complications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03835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Debilitation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Spread of disease to other horses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Loss of animal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7940660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Horse Events Span Many Venues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8246071" cy="366491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Show jumping and dressage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Harness racing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Steeplechase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Polo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Thoroughbred horse racing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Path-Away®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610600" cy="381762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Path-Away Anti-Pathogenic Aerosol Solution® provides </a:t>
            </a:r>
          </a:p>
          <a:p>
            <a:pPr>
              <a:buNone/>
            </a:pPr>
            <a:r>
              <a:rPr lang="en-US" dirty="0" smtClean="0"/>
              <a:t>broad spectrum protection against harmful pathogens as </a:t>
            </a:r>
          </a:p>
          <a:p>
            <a:pPr>
              <a:buNone/>
            </a:pPr>
            <a:r>
              <a:rPr lang="en-US" dirty="0" smtClean="0"/>
              <a:t>well as vector (insect) borne diseases.</a:t>
            </a:r>
          </a:p>
          <a:p>
            <a:pPr>
              <a:buNone/>
            </a:pPr>
            <a:r>
              <a:rPr lang="en-US" dirty="0" smtClean="0"/>
              <a:t>   Path-Away Anti-Pathogenic Aerosol Solution® is effective </a:t>
            </a:r>
          </a:p>
          <a:p>
            <a:pPr>
              <a:buNone/>
            </a:pPr>
            <a:r>
              <a:rPr lang="en-US" dirty="0" smtClean="0"/>
              <a:t>against the major diseases affecting the equine industry </a:t>
            </a:r>
          </a:p>
          <a:p>
            <a:pPr>
              <a:buNone/>
            </a:pPr>
            <a:r>
              <a:rPr lang="en-US" dirty="0" smtClean="0"/>
              <a:t>and its pheromone disruption technology keeps disease </a:t>
            </a:r>
          </a:p>
          <a:p>
            <a:pPr>
              <a:buNone/>
            </a:pPr>
            <a:r>
              <a:rPr lang="en-US" dirty="0" smtClean="0"/>
              <a:t>carrying insects to a minimum.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Path-Away®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610600" cy="38176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/>
              <a:t>Product application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   Manual application: </a:t>
            </a:r>
            <a:r>
              <a:rPr lang="en-US" dirty="0" smtClean="0"/>
              <a:t>Manual application is achieved through use of a portable fogging machine such as the Stihl 450.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 The M3 System: </a:t>
            </a:r>
            <a:r>
              <a:rPr lang="en-US" dirty="0" smtClean="0"/>
              <a:t>Any size and configuration of stable can be outfitted with our </a:t>
            </a:r>
            <a:r>
              <a:rPr lang="en-US" b="1" dirty="0" smtClean="0"/>
              <a:t>M3 System Distribution Unit. </a:t>
            </a:r>
            <a:r>
              <a:rPr lang="en-US" dirty="0" smtClean="0"/>
              <a:t>This will provide fully automatic, adjustable product application.</a:t>
            </a:r>
            <a:r>
              <a:rPr lang="en-US" sz="3200" b="1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Path-Away® Solution</a:t>
            </a:r>
            <a:endParaRPr lang="en-US" dirty="0"/>
          </a:p>
        </p:txBody>
      </p:sp>
      <p:pic>
        <p:nvPicPr>
          <p:cNvPr id="1026" name="Picture 2" descr="C:\Users\ART\Desktop\Desktop\Jeff Roth Poultry\Solo 451 by Stih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2550"/>
            <a:ext cx="2709069" cy="2709069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57350"/>
            <a:ext cx="199151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6705600" y="1657350"/>
            <a:ext cx="2286000" cy="2430738"/>
            <a:chOff x="5143500" y="584200"/>
            <a:chExt cx="4000500" cy="3580088"/>
          </a:xfrm>
        </p:grpSpPr>
        <p:pic>
          <p:nvPicPr>
            <p:cNvPr id="7" name="Picture 4" descr="BVNozzle(Atomizing)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9800" y="2419057"/>
              <a:ext cx="2613025" cy="1745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3500" y="584200"/>
              <a:ext cx="4000500" cy="2485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Left-Right Arrow 9"/>
          <p:cNvSpPr/>
          <p:nvPr/>
        </p:nvSpPr>
        <p:spPr>
          <a:xfrm>
            <a:off x="6019800" y="2952750"/>
            <a:ext cx="762000" cy="3048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47675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   Stihl 450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47675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The M3 System Distribution Module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3880"/>
            <a:ext cx="8542635" cy="610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Thoroughbred Horse Stable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25874"/>
            <a:ext cx="8763000" cy="38176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  This stable held ten (10) horses, feed, tack and working quarters for the full time staff.</a:t>
            </a:r>
          </a:p>
          <a:p>
            <a:pPr>
              <a:buNone/>
            </a:pPr>
            <a:r>
              <a:rPr lang="en-US" dirty="0" smtClean="0"/>
              <a:t>      A total pathogen assessment was requested due to a recent illness in one of the horses.</a:t>
            </a:r>
          </a:p>
          <a:p>
            <a:pPr>
              <a:buNone/>
            </a:pPr>
            <a:r>
              <a:rPr lang="en-US" dirty="0" smtClean="0"/>
              <a:t>      A total pathogen matrix identification and quantification is highly recommended to establish a baseline from which to make permanent, long term recommendations to control the situation. 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Pre Path-Away® Screening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Coliform bacteria identified as being present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 </a:t>
            </a:r>
            <a:r>
              <a:rPr lang="en-US" sz="2400" i="1" dirty="0" smtClean="0"/>
              <a:t>coli </a:t>
            </a:r>
            <a:r>
              <a:rPr lang="en-US" sz="2400" dirty="0" smtClean="0"/>
              <a:t>bacteria identified as being present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Streptoccocus identified as being present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Staphylococcus identified as being present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Enterococcus identified as being present</a:t>
            </a:r>
          </a:p>
          <a:p>
            <a:pPr>
              <a:buNone/>
            </a:pPr>
            <a:r>
              <a:rPr lang="en-US" sz="2400" b="1" i="1" dirty="0" smtClean="0"/>
              <a:t>Gram positive bacteria levels ……………………… 30,000,000 CFU</a:t>
            </a:r>
          </a:p>
          <a:p>
            <a:pPr>
              <a:buNone/>
            </a:pPr>
            <a:r>
              <a:rPr lang="en-US" sz="2400" b="1" i="1" dirty="0" smtClean="0"/>
              <a:t>Gram negative bacteria levels ……………………. 30,000,000 CFU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Path-Away® Levels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r>
              <a:rPr lang="en-US" dirty="0" smtClean="0"/>
              <a:t>Path-Away Anti-Pathogenic Aerosol Solution® was manually applied by means of a portable, hand held electric powered fogging machine. Samples for laboratory analysis were collected after the process had been completed.</a:t>
            </a:r>
          </a:p>
          <a:p>
            <a:pPr>
              <a:buNone/>
            </a:pPr>
            <a:r>
              <a:rPr lang="en-US" dirty="0" smtClean="0"/>
              <a:t>        Offensive odors were noticeably absent after treatment.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Treatment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smtClean="0"/>
              <a:t>Post </a:t>
            </a:r>
            <a:r>
              <a:rPr lang="en-US" sz="3200" b="1" dirty="0" smtClean="0"/>
              <a:t>Path-Away® Screening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Coliform bacteria identified as being </a:t>
            </a:r>
            <a:r>
              <a:rPr lang="en-US" sz="2400" b="1" dirty="0" smtClean="0"/>
              <a:t>absent</a:t>
            </a:r>
            <a:r>
              <a:rPr lang="en-US" sz="24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 </a:t>
            </a:r>
            <a:r>
              <a:rPr lang="en-US" sz="2400" i="1" dirty="0" smtClean="0"/>
              <a:t>coli </a:t>
            </a:r>
            <a:r>
              <a:rPr lang="en-US" sz="2400" dirty="0" smtClean="0"/>
              <a:t>bacteria identified as being </a:t>
            </a:r>
            <a:r>
              <a:rPr lang="en-US" sz="2400" b="1" dirty="0" smtClean="0"/>
              <a:t>absent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Streptoccocus identified as being </a:t>
            </a:r>
            <a:r>
              <a:rPr lang="en-US" sz="2400" b="1" dirty="0" smtClean="0"/>
              <a:t>absent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Staphylococcus identified as being </a:t>
            </a:r>
            <a:r>
              <a:rPr lang="en-US" sz="2400" b="1" dirty="0" smtClean="0"/>
              <a:t>absent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Enterococcus identified as being </a:t>
            </a:r>
            <a:r>
              <a:rPr lang="en-US" sz="2400" b="1" dirty="0" smtClean="0"/>
              <a:t>absent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b="1" i="1" dirty="0" smtClean="0"/>
              <a:t>Gram positive bacteria levels ……………………… 10 CFU</a:t>
            </a:r>
          </a:p>
          <a:p>
            <a:pPr>
              <a:buNone/>
            </a:pPr>
            <a:r>
              <a:rPr lang="en-US" sz="2400" b="1" i="1" dirty="0" smtClean="0"/>
              <a:t>Gram negative bacteria levels ……………………. 10 CFU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8150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Path-Away®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>
                <a:solidFill>
                  <a:srgbClr val="00B050"/>
                </a:solidFill>
              </a:rPr>
              <a:t>Total Pathogen Reduction</a:t>
            </a:r>
          </a:p>
          <a:p>
            <a:pPr algn="ctr">
              <a:buNone/>
            </a:pPr>
            <a:r>
              <a:rPr lang="en-US" sz="5400" dirty="0" smtClean="0">
                <a:solidFill>
                  <a:srgbClr val="00B050"/>
                </a:solidFill>
              </a:rPr>
              <a:t>99.9999%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828800" y="1079500"/>
          <a:ext cx="4497387" cy="4064000"/>
        </p:xfrm>
        <a:graphic>
          <a:graphicData uri="http://schemas.openxmlformats.org/presentationml/2006/ole">
            <p:oleObj spid="_x0000_s2051" name="PDF" r:id="rId3" imgW="0" imgH="0" progId="FoxitReader.Document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3815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Path-Away® Testimonial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bal Infection Logo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1" y="1885950"/>
            <a:ext cx="4997936" cy="1996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3867150"/>
            <a:ext cx="342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/>
              </a:rPr>
              <a:t>www.giccllc.com</a:t>
            </a:r>
            <a:endParaRPr lang="en-US" sz="3200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281175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B050"/>
                </a:solidFill>
              </a:rPr>
              <a:t>Event Commonality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47750"/>
            <a:ext cx="6566315" cy="38176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Whether your horse is for pleasure, hobby or a business venture one thing is absolutely certain.</a:t>
            </a:r>
          </a:p>
          <a:p>
            <a:pPr algn="ctr">
              <a:buNone/>
            </a:pPr>
            <a:r>
              <a:rPr lang="en-US" b="1" i="1" u="sng" dirty="0" smtClean="0"/>
              <a:t>Your horse must be in</a:t>
            </a:r>
          </a:p>
          <a:p>
            <a:pPr algn="ctr">
              <a:buNone/>
            </a:pPr>
            <a:r>
              <a:rPr lang="en-US" b="1" i="1" u="sng" dirty="0" smtClean="0"/>
              <a:t>peak physical condition</a:t>
            </a:r>
          </a:p>
          <a:p>
            <a:pPr algn="ctr">
              <a:buNone/>
            </a:pPr>
            <a:r>
              <a:rPr lang="en-US" b="1" i="1" u="sng" dirty="0" smtClean="0"/>
              <a:t>to perform at its best!</a:t>
            </a:r>
          </a:p>
          <a:p>
            <a:pPr algn="ctr">
              <a:buNone/>
            </a:pPr>
            <a:endParaRPr lang="en-US" b="1" i="1" u="sng" dirty="0" smtClean="0"/>
          </a:p>
          <a:p>
            <a:pPr algn="ctr">
              <a:buNone/>
            </a:pPr>
            <a:r>
              <a:rPr lang="en-US" dirty="0" smtClean="0"/>
              <a:t>They are easily affected by weather, feeding and proper shelter and grooming                  as well as unexpected diseases.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85750"/>
            <a:ext cx="8093365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Common Equine 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809750"/>
            <a:ext cx="4040188" cy="2276294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/>
              <a:t>Sprains and Strains</a:t>
            </a:r>
            <a:endParaRPr lang="en-US" dirty="0"/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Allergies</a:t>
            </a:r>
            <a:endParaRPr lang="en-US" dirty="0"/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Colic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Dehydration issues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Parasites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885950"/>
            <a:ext cx="4041775" cy="2276294"/>
          </a:xfrm>
        </p:spPr>
        <p:txBody>
          <a:bodyPr>
            <a:normAutofit fontScale="85000"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Dermatitis and Skin rashes</a:t>
            </a:r>
            <a:endParaRPr lang="en-US" sz="2800" dirty="0"/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Stomach problems</a:t>
            </a:r>
            <a:endParaRPr lang="en-US" sz="2800" dirty="0"/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Fungal / Bacterial infections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Equine encephalitis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Worms and Insects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815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Skin Problems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12395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Many of these disorders share the same appearance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Hair Loss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Itchiness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Lesions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Open sores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Crusty skin surfaces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Scaly skin surfaces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Flaky Skin surfaces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/>
              <a:t>Thickened skin surfaces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3815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Fungal Infections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2815828"/>
            <a:ext cx="4038600" cy="23276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Aspergillosis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Candidiasis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Coccidioidomycosis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815828"/>
            <a:ext cx="4038600" cy="23276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Cryptococcosis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Phythiosis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Rhinosporidiosis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20015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Funguses (also called fungi) are parasitic, spore-producing organisms. They obtain their nourishment by absorbing food from the hosts on which they grow.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815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Hoof Fungus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00150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two most common fungal maladies affecting horses’ hooves occur in the hoof wall and the frog.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Hoof fungus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190750"/>
            <a:ext cx="2057401" cy="1981200"/>
          </a:xfrm>
          <a:prstGeom prst="rect">
            <a:avLst/>
          </a:prstGeom>
        </p:spPr>
      </p:pic>
      <p:pic>
        <p:nvPicPr>
          <p:cNvPr id="5" name="Picture 4" descr="Hoof fungus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190750"/>
            <a:ext cx="2570417" cy="1927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52400" y="42481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Fungal infections from direct pathogen contact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815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Mycotoxins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2419350"/>
            <a:ext cx="8458200" cy="259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900" dirty="0" smtClean="0"/>
              <a:t/>
            </a:r>
            <a:br>
              <a:rPr lang="en-US" sz="5900" dirty="0" smtClean="0"/>
            </a:br>
            <a:endParaRPr lang="en-US" sz="5900" dirty="0"/>
          </a:p>
        </p:txBody>
      </p:sp>
      <p:sp>
        <p:nvSpPr>
          <p:cNvPr id="6" name="Rectangle 5"/>
          <p:cNvSpPr/>
          <p:nvPr/>
        </p:nvSpPr>
        <p:spPr>
          <a:xfrm>
            <a:off x="228600" y="819150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b="1" dirty="0" smtClean="0"/>
              <a:t>Pasture grasses, hay, grain, straw and stubble can all support the growth of various fungal mycotoxins. 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41935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2800" dirty="0" smtClean="0"/>
              <a:t>Fungi and their associated mycotoxins are present on grain crops in varying amounts each year, depending on the climatic growing conditions. A cool, wet, growing season increases the likelihood that fungi, especially Fusarium and its mycotoxins, will be present in small grains.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438150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Mycotoxin Levels for Horses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900" dirty="0" smtClean="0"/>
              <a:t/>
            </a:r>
            <a:br>
              <a:rPr lang="en-US" sz="5900" dirty="0" smtClean="0"/>
            </a:br>
            <a:endParaRPr lang="en-US" sz="59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12395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  Tolerance Levels of Mycotoxins in Total Ration (ppm)</a:t>
            </a:r>
            <a:endParaRPr lang="en-US" sz="28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" y="1962150"/>
          <a:ext cx="8686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Toxin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Horse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Limits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Aflatoxin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 ppm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Maximum for immature horses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T-2 Toxin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 – 1.5 ppm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effect up to 1 ppm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Deoxynivalenol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2.5 – 6 ppm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ppm allowed in grain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Zearalenone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3.9 – 7.0 ppm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effect on mares &lt; 1ppm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Fumonisins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 ppm max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r>
                        <a:rPr lang="en-US" sz="1600" baseline="0" dirty="0" smtClean="0"/>
                        <a:t> if diet is &lt; 20% grain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Ergovaline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.4 - .7 ppm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effect on healthy horse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1193</Words>
  <Application>Microsoft Office PowerPoint</Application>
  <PresentationFormat>On-screen Show (16:9)</PresentationFormat>
  <Paragraphs>207</Paragraphs>
  <Slides>29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PDF</vt:lpstr>
      <vt:lpstr>Breeding and Caring for Healthy Horses</vt:lpstr>
      <vt:lpstr>Horse Events Span Many Venues</vt:lpstr>
      <vt:lpstr>Event Commonality</vt:lpstr>
      <vt:lpstr>Common Equine Issues</vt:lpstr>
      <vt:lpstr>Slide 5</vt:lpstr>
      <vt:lpstr>Slide 6</vt:lpstr>
      <vt:lpstr>Slide 7</vt:lpstr>
      <vt:lpstr>Slide 8</vt:lpstr>
      <vt:lpstr>  Mycotoxin Levels for Horses   </vt:lpstr>
      <vt:lpstr>Slide 10</vt:lpstr>
      <vt:lpstr>Effects of Moldy Feed Stock</vt:lpstr>
      <vt:lpstr>Anti Mold Pathogen Care </vt:lpstr>
      <vt:lpstr>Anti Mold Pathogen Care </vt:lpstr>
      <vt:lpstr>Slide 14</vt:lpstr>
      <vt:lpstr>Slide 15</vt:lpstr>
      <vt:lpstr>Slide 16</vt:lpstr>
      <vt:lpstr>Slide 17</vt:lpstr>
      <vt:lpstr>Slide 18</vt:lpstr>
      <vt:lpstr>Slide 19</vt:lpstr>
      <vt:lpstr>The Path-Away® Solution</vt:lpstr>
      <vt:lpstr>The Path-Away® Solution</vt:lpstr>
      <vt:lpstr>The Path-Away® Solution</vt:lpstr>
      <vt:lpstr>Thoroughbred Horse Stable Project</vt:lpstr>
      <vt:lpstr>Preliminary Assessment</vt:lpstr>
      <vt:lpstr>Post Path-Away® Levels </vt:lpstr>
      <vt:lpstr>Post Treatment Assessment</vt:lpstr>
      <vt:lpstr>Path-Away® Success</vt:lpstr>
      <vt:lpstr>Slide 28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Windows User</cp:lastModifiedBy>
  <cp:revision>120</cp:revision>
  <dcterms:created xsi:type="dcterms:W3CDTF">2013-08-21T19:17:07Z</dcterms:created>
  <dcterms:modified xsi:type="dcterms:W3CDTF">2017-11-28T15:14:10Z</dcterms:modified>
</cp:coreProperties>
</file>