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90" r:id="rId2"/>
    <p:sldId id="291" r:id="rId3"/>
    <p:sldId id="292" r:id="rId4"/>
    <p:sldId id="293" r:id="rId5"/>
    <p:sldId id="294" r:id="rId6"/>
    <p:sldId id="295" r:id="rId7"/>
    <p:sldId id="301" r:id="rId8"/>
    <p:sldId id="297" r:id="rId9"/>
    <p:sldId id="315" r:id="rId10"/>
    <p:sldId id="296" r:id="rId11"/>
    <p:sldId id="299"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0000"/>
    <a:srgbClr val="7F4E29"/>
    <a:srgbClr val="995E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374" autoAdjust="0"/>
  </p:normalViewPr>
  <p:slideViewPr>
    <p:cSldViewPr>
      <p:cViewPr varScale="1">
        <p:scale>
          <a:sx n="69" d="100"/>
          <a:sy n="69" d="100"/>
        </p:scale>
        <p:origin x="14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77B5B-B5B1-475A-BA80-208E3E4D1934}" type="datetimeFigureOut">
              <a:rPr lang="es-CO" smtClean="0"/>
              <a:t>02/10/2018</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BA482-A37F-4C7F-86CA-73822BD9D1EE}" type="slidenum">
              <a:rPr lang="es-CO" smtClean="0"/>
              <a:t>‹Nº›</a:t>
            </a:fld>
            <a:endParaRPr lang="es-CO"/>
          </a:p>
        </p:txBody>
      </p:sp>
    </p:spTree>
    <p:extLst>
      <p:ext uri="{BB962C8B-B14F-4D97-AF65-F5344CB8AC3E}">
        <p14:creationId xmlns:p14="http://schemas.microsoft.com/office/powerpoint/2010/main" val="266742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1BA482-A37F-4C7F-86CA-73822BD9D1EE}" type="slidenum">
              <a:rPr lang="es-CO" smtClean="0"/>
              <a:t>10</a:t>
            </a:fld>
            <a:endParaRPr lang="es-CO"/>
          </a:p>
        </p:txBody>
      </p:sp>
    </p:spTree>
    <p:extLst>
      <p:ext uri="{BB962C8B-B14F-4D97-AF65-F5344CB8AC3E}">
        <p14:creationId xmlns:p14="http://schemas.microsoft.com/office/powerpoint/2010/main" val="404923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10/2/2018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46786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10/2/2018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9976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10/2/2018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8281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10/2/2018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606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10/2/2018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066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10/2/2018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8198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10/2/2018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455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10/2/2018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554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10/2/2018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82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10/2/2018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421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9DDCB8-0EA6-5749-8252-8B884E69A99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10/2/2018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935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utterstock_794077006.jpg"/>
          <p:cNvPicPr>
            <a:picLocks noChangeAspect="1"/>
          </p:cNvPicPr>
          <p:nvPr userDrawn="1"/>
        </p:nvPicPr>
        <p:blipFill rotWithShape="1">
          <a:blip r:embed="rId13" cstate="print">
            <a:extLst>
              <a:ext uri="{28A0092B-C50C-407E-A947-70E740481C1C}">
                <a14:useLocalDpi xmlns:a14="http://schemas.microsoft.com/office/drawing/2010/main" val="0"/>
              </a:ext>
            </a:extLst>
          </a:blip>
          <a:srcRect t="43522"/>
          <a:stretch/>
        </p:blipFill>
        <p:spPr>
          <a:xfrm>
            <a:off x="0" y="5653691"/>
            <a:ext cx="9144000" cy="120430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22444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6A101B8-9BF4-C94D-BFDC-CB72A7F40B8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descr="Slide1.jpg"/>
          <p:cNvPicPr>
            <a:picLocks noChangeAspect="1"/>
          </p:cNvPicPr>
          <p:nvPr userDrawn="1"/>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t="14383" b="24050"/>
          <a:stretch/>
        </p:blipFill>
        <p:spPr>
          <a:xfrm>
            <a:off x="100588" y="6003230"/>
            <a:ext cx="1851162" cy="854770"/>
          </a:xfrm>
          <a:prstGeom prst="rect">
            <a:avLst/>
          </a:prstGeom>
        </p:spPr>
      </p:pic>
    </p:spTree>
    <p:extLst>
      <p:ext uri="{BB962C8B-B14F-4D97-AF65-F5344CB8AC3E}">
        <p14:creationId xmlns:p14="http://schemas.microsoft.com/office/powerpoint/2010/main" val="3468235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rgbClr val="073E87"/>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73E8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73E8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73E8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73E8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73E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28600" y="457200"/>
            <a:ext cx="8610118" cy="1323439"/>
          </a:xfrm>
          <a:prstGeom prst="rect">
            <a:avLst/>
          </a:prstGeom>
          <a:noFill/>
          <a:effectLst/>
        </p:spPr>
        <p:txBody>
          <a:bodyPr wrap="square" rtlCol="0">
            <a:spAutoFit/>
          </a:bodyPr>
          <a:lstStyle/>
          <a:p>
            <a:pPr algn="ctr"/>
            <a:r>
              <a:rPr lang="en-US" sz="4000" b="1" dirty="0" smtClean="0"/>
              <a:t>Sustainable poultry breeding using the Path-Away</a:t>
            </a:r>
            <a:r>
              <a:rPr lang="en-US" sz="4000" b="1" dirty="0"/>
              <a:t>®  </a:t>
            </a:r>
            <a:r>
              <a:rPr lang="en-US" sz="4000" b="1" dirty="0" smtClean="0"/>
              <a:t>method</a:t>
            </a:r>
            <a:endParaRPr lang="en-US" sz="4000" b="1" dirty="0"/>
          </a:p>
        </p:txBody>
      </p:sp>
      <p:pic>
        <p:nvPicPr>
          <p:cNvPr id="4" name="Picture 3" descr="chicken farm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057400"/>
            <a:ext cx="6400800" cy="3649259"/>
          </a:xfrm>
          <a:prstGeom prst="rect">
            <a:avLst/>
          </a:prstGeom>
        </p:spPr>
      </p:pic>
    </p:spTree>
    <p:extLst>
      <p:ext uri="{BB962C8B-B14F-4D97-AF65-F5344CB8AC3E}">
        <p14:creationId xmlns:p14="http://schemas.microsoft.com/office/powerpoint/2010/main" val="1102998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Wayland </a:t>
            </a:r>
            <a:r>
              <a:rPr lang="en-US" sz="4000" b="1" dirty="0" smtClean="0"/>
              <a:t>Turkey Farm</a:t>
            </a:r>
            <a:endParaRPr lang="en-US" sz="4000" b="1" dirty="0"/>
          </a:p>
        </p:txBody>
      </p:sp>
      <p:sp>
        <p:nvSpPr>
          <p:cNvPr id="3" name="CuadroTexto 2"/>
          <p:cNvSpPr txBox="1"/>
          <p:nvPr/>
        </p:nvSpPr>
        <p:spPr>
          <a:xfrm>
            <a:off x="495300" y="2465254"/>
            <a:ext cx="8153400" cy="2677656"/>
          </a:xfrm>
          <a:prstGeom prst="rect">
            <a:avLst/>
          </a:prstGeom>
          <a:noFill/>
        </p:spPr>
        <p:txBody>
          <a:bodyPr wrap="square" rtlCol="0">
            <a:spAutoFit/>
          </a:bodyPr>
          <a:lstStyle/>
          <a:p>
            <a:pPr marL="285750" indent="-285750">
              <a:buFont typeface="Arial" panose="020B0604020202020204" pitchFamily="34" charset="0"/>
              <a:buChar char="•"/>
            </a:pPr>
            <a:r>
              <a:rPr lang="es-CO" sz="2400" dirty="0" smtClean="0"/>
              <a:t>10 </a:t>
            </a:r>
            <a:r>
              <a:rPr lang="es-CO" sz="2400" dirty="0" err="1" smtClean="0"/>
              <a:t>sheds</a:t>
            </a:r>
            <a:r>
              <a:rPr lang="es-CO" sz="2400" dirty="0" smtClean="0"/>
              <a:t> in </a:t>
            </a:r>
            <a:r>
              <a:rPr lang="es-CO" sz="2400" dirty="0" err="1" smtClean="0"/>
              <a:t>operation</a:t>
            </a:r>
            <a:endParaRPr lang="es-CO" sz="2400" dirty="0" smtClean="0"/>
          </a:p>
          <a:p>
            <a:pPr marL="285750" indent="-285750">
              <a:buFont typeface="Arial" panose="020B0604020202020204" pitchFamily="34" charset="0"/>
              <a:buChar char="•"/>
            </a:pPr>
            <a:r>
              <a:rPr lang="es-CO" sz="2400" dirty="0" smtClean="0"/>
              <a:t>8,000 </a:t>
            </a:r>
            <a:r>
              <a:rPr lang="es-CO" sz="2400" dirty="0" err="1" smtClean="0"/>
              <a:t>birds</a:t>
            </a:r>
            <a:r>
              <a:rPr lang="es-CO" sz="2400" dirty="0" smtClean="0"/>
              <a:t> per </a:t>
            </a:r>
            <a:r>
              <a:rPr lang="es-CO" sz="2400" dirty="0" err="1" smtClean="0"/>
              <a:t>shed</a:t>
            </a:r>
            <a:endParaRPr lang="es-CO" sz="2400" dirty="0" smtClean="0"/>
          </a:p>
          <a:p>
            <a:pPr marL="285750" indent="-285750">
              <a:buFont typeface="Arial" panose="020B0604020202020204" pitchFamily="34" charset="0"/>
              <a:buChar char="•"/>
            </a:pPr>
            <a:r>
              <a:rPr lang="es-CO" sz="2400" dirty="0" err="1" smtClean="0"/>
              <a:t>Average</a:t>
            </a:r>
            <a:r>
              <a:rPr lang="es-CO" sz="2400" dirty="0" smtClean="0"/>
              <a:t> </a:t>
            </a:r>
            <a:r>
              <a:rPr lang="es-CO" sz="2400" dirty="0" err="1" smtClean="0"/>
              <a:t>culled</a:t>
            </a:r>
            <a:r>
              <a:rPr lang="es-CO" sz="2400" dirty="0" smtClean="0"/>
              <a:t> </a:t>
            </a:r>
            <a:r>
              <a:rPr lang="es-CO" sz="2400" dirty="0" err="1" smtClean="0"/>
              <a:t>bird</a:t>
            </a:r>
            <a:r>
              <a:rPr lang="es-CO" sz="2400" dirty="0" smtClean="0"/>
              <a:t> </a:t>
            </a:r>
            <a:r>
              <a:rPr lang="es-CO" sz="2400" dirty="0" err="1" smtClean="0"/>
              <a:t>weight</a:t>
            </a:r>
            <a:r>
              <a:rPr lang="es-CO" sz="2400" dirty="0" smtClean="0"/>
              <a:t>: </a:t>
            </a:r>
            <a:r>
              <a:rPr lang="es-CO" sz="2400" dirty="0" smtClean="0"/>
              <a:t>45lbs. </a:t>
            </a:r>
            <a:r>
              <a:rPr lang="es-CO" sz="2400" dirty="0" smtClean="0">
                <a:solidFill>
                  <a:srgbClr val="00B050"/>
                </a:solidFill>
              </a:rPr>
              <a:t>(+3 lbs.)</a:t>
            </a:r>
          </a:p>
          <a:p>
            <a:pPr marL="285750" indent="-285750">
              <a:buFont typeface="Arial" panose="020B0604020202020204" pitchFamily="34" charset="0"/>
              <a:buChar char="•"/>
            </a:pPr>
            <a:r>
              <a:rPr lang="es-CO" sz="2400" dirty="0" err="1" smtClean="0"/>
              <a:t>Mortality</a:t>
            </a:r>
            <a:r>
              <a:rPr lang="es-CO" sz="2400" dirty="0" smtClean="0"/>
              <a:t> </a:t>
            </a:r>
            <a:r>
              <a:rPr lang="es-CO" sz="2400" dirty="0" err="1" smtClean="0"/>
              <a:t>rate</a:t>
            </a:r>
            <a:r>
              <a:rPr lang="es-CO" sz="2400" dirty="0" smtClean="0"/>
              <a:t> at 19 </a:t>
            </a:r>
            <a:r>
              <a:rPr lang="es-CO" sz="2400" dirty="0" err="1" smtClean="0"/>
              <a:t>weeks</a:t>
            </a:r>
            <a:r>
              <a:rPr lang="es-CO" sz="2400" dirty="0" smtClean="0"/>
              <a:t>: </a:t>
            </a:r>
            <a:r>
              <a:rPr lang="es-CO" sz="2400" dirty="0" smtClean="0"/>
              <a:t>1-2 </a:t>
            </a:r>
            <a:r>
              <a:rPr lang="es-CO" sz="2400" dirty="0" err="1" smtClean="0"/>
              <a:t>birds</a:t>
            </a:r>
            <a:r>
              <a:rPr lang="es-CO" sz="2400" dirty="0" smtClean="0"/>
              <a:t> per </a:t>
            </a:r>
            <a:r>
              <a:rPr lang="es-CO" sz="2400" dirty="0" err="1" smtClean="0"/>
              <a:t>week</a:t>
            </a:r>
            <a:r>
              <a:rPr lang="es-CO" sz="2400" dirty="0" smtClean="0"/>
              <a:t> </a:t>
            </a:r>
            <a:r>
              <a:rPr lang="es-CO" sz="2400" dirty="0" smtClean="0">
                <a:solidFill>
                  <a:srgbClr val="00B050"/>
                </a:solidFill>
              </a:rPr>
              <a:t>(-85%)</a:t>
            </a:r>
          </a:p>
          <a:p>
            <a:pPr marL="285750" indent="-285750">
              <a:buFont typeface="Arial" panose="020B0604020202020204" pitchFamily="34" charset="0"/>
              <a:buChar char="•"/>
            </a:pPr>
            <a:r>
              <a:rPr lang="es-CO" sz="2400" dirty="0" err="1" smtClean="0"/>
              <a:t>Mortality</a:t>
            </a:r>
            <a:r>
              <a:rPr lang="es-CO" sz="2400" dirty="0" smtClean="0"/>
              <a:t> </a:t>
            </a:r>
            <a:r>
              <a:rPr lang="es-CO" sz="2400" dirty="0" err="1" smtClean="0"/>
              <a:t>rate</a:t>
            </a:r>
            <a:r>
              <a:rPr lang="es-CO" sz="2400" dirty="0" smtClean="0"/>
              <a:t> </a:t>
            </a:r>
            <a:r>
              <a:rPr lang="es-CO" sz="2400" dirty="0" err="1" smtClean="0"/>
              <a:t>increase</a:t>
            </a:r>
            <a:r>
              <a:rPr lang="es-CO" sz="2400" dirty="0" err="1" smtClean="0"/>
              <a:t>d</a:t>
            </a:r>
            <a:r>
              <a:rPr lang="es-CO" sz="2400" dirty="0" smtClean="0"/>
              <a:t> </a:t>
            </a:r>
            <a:r>
              <a:rPr lang="es-CO" sz="2400" dirty="0" err="1" smtClean="0"/>
              <a:t>one</a:t>
            </a:r>
            <a:r>
              <a:rPr lang="es-CO" sz="2400" dirty="0" smtClean="0"/>
              <a:t> full </a:t>
            </a:r>
            <a:r>
              <a:rPr lang="es-CO" sz="2400" dirty="0" err="1" smtClean="0"/>
              <a:t>percentage</a:t>
            </a:r>
            <a:r>
              <a:rPr lang="es-CO" sz="2400" dirty="0" smtClean="0"/>
              <a:t> </a:t>
            </a:r>
            <a:r>
              <a:rPr lang="es-CO" sz="2400" dirty="0" err="1" smtClean="0"/>
              <a:t>point</a:t>
            </a:r>
            <a:endParaRPr lang="es-CO" sz="2400" dirty="0" smtClean="0"/>
          </a:p>
          <a:p>
            <a:pPr marL="285750" indent="-285750">
              <a:buFont typeface="Arial" panose="020B0604020202020204" pitchFamily="34" charset="0"/>
              <a:buChar char="•"/>
            </a:pPr>
            <a:r>
              <a:rPr lang="es-CO" sz="2400" dirty="0" err="1" smtClean="0"/>
              <a:t>Darkling</a:t>
            </a:r>
            <a:r>
              <a:rPr lang="es-CO" sz="2400" dirty="0" smtClean="0"/>
              <a:t> </a:t>
            </a:r>
            <a:r>
              <a:rPr lang="es-CO" sz="2400" dirty="0" err="1" smtClean="0"/>
              <a:t>beetles</a:t>
            </a:r>
            <a:r>
              <a:rPr lang="es-CO" sz="2400" dirty="0" smtClean="0"/>
              <a:t> can no </a:t>
            </a:r>
            <a:r>
              <a:rPr lang="es-CO" sz="2400" dirty="0" err="1" smtClean="0"/>
              <a:t>longer</a:t>
            </a:r>
            <a:r>
              <a:rPr lang="es-CO" sz="2400" dirty="0" smtClean="0"/>
              <a:t> be </a:t>
            </a:r>
            <a:r>
              <a:rPr lang="es-CO" sz="2400" dirty="0" err="1" smtClean="0"/>
              <a:t>found</a:t>
            </a:r>
            <a:r>
              <a:rPr lang="es-CO" sz="2400" dirty="0" smtClean="0"/>
              <a:t> </a:t>
            </a:r>
            <a:r>
              <a:rPr lang="es-CO" sz="2400" dirty="0" err="1" smtClean="0"/>
              <a:t>upon</a:t>
            </a:r>
            <a:r>
              <a:rPr lang="es-CO" sz="2400" dirty="0" smtClean="0"/>
              <a:t> </a:t>
            </a:r>
            <a:r>
              <a:rPr lang="es-CO" sz="2400" dirty="0" err="1" smtClean="0"/>
              <a:t>inspection</a:t>
            </a:r>
            <a:r>
              <a:rPr lang="es-CO" sz="2400" dirty="0" smtClean="0"/>
              <a:t> </a:t>
            </a:r>
            <a:endParaRPr lang="es-CO" sz="2400" dirty="0" smtClean="0"/>
          </a:p>
          <a:p>
            <a:pPr marL="285750" indent="-285750">
              <a:buFont typeface="Arial" panose="020B0604020202020204" pitchFamily="34" charset="0"/>
              <a:buChar char="•"/>
            </a:pPr>
            <a:r>
              <a:rPr lang="es-CO" sz="2400" dirty="0" smtClean="0"/>
              <a:t> </a:t>
            </a:r>
            <a:r>
              <a:rPr lang="es-CO" sz="2400" dirty="0" smtClean="0">
                <a:solidFill>
                  <a:srgbClr val="00B050"/>
                </a:solidFill>
              </a:rPr>
              <a:t>50% </a:t>
            </a:r>
            <a:r>
              <a:rPr lang="es-CO" sz="2400" dirty="0" err="1" smtClean="0"/>
              <a:t>reduction</a:t>
            </a:r>
            <a:r>
              <a:rPr lang="es-CO" sz="2400" dirty="0" smtClean="0"/>
              <a:t> in </a:t>
            </a:r>
            <a:r>
              <a:rPr lang="es-CO" sz="2400" dirty="0" err="1" smtClean="0"/>
              <a:t>chemical</a:t>
            </a:r>
            <a:r>
              <a:rPr lang="es-CO" sz="2400" dirty="0" smtClean="0"/>
              <a:t> and </a:t>
            </a:r>
            <a:r>
              <a:rPr lang="es-CO" sz="2400" dirty="0" err="1" smtClean="0"/>
              <a:t>antibiotic</a:t>
            </a:r>
            <a:r>
              <a:rPr lang="es-CO" sz="2400" dirty="0" smtClean="0"/>
              <a:t> </a:t>
            </a:r>
            <a:r>
              <a:rPr lang="es-CO" sz="2400" dirty="0" err="1" smtClean="0"/>
              <a:t>costs</a:t>
            </a:r>
            <a:endParaRPr lang="es-CO" sz="2400" dirty="0"/>
          </a:p>
        </p:txBody>
      </p:sp>
      <p:sp>
        <p:nvSpPr>
          <p:cNvPr id="4" name="CuadroTexto 3"/>
          <p:cNvSpPr txBox="1"/>
          <p:nvPr/>
        </p:nvSpPr>
        <p:spPr>
          <a:xfrm>
            <a:off x="2781300" y="1396796"/>
            <a:ext cx="3581400" cy="830997"/>
          </a:xfrm>
          <a:prstGeom prst="rect">
            <a:avLst/>
          </a:prstGeom>
          <a:noFill/>
        </p:spPr>
        <p:txBody>
          <a:bodyPr wrap="square" rtlCol="0">
            <a:spAutoFit/>
          </a:bodyPr>
          <a:lstStyle/>
          <a:p>
            <a:pPr algn="ctr"/>
            <a:r>
              <a:rPr lang="es-CO" sz="2400" b="1" dirty="0" err="1" smtClean="0"/>
              <a:t>Results</a:t>
            </a:r>
            <a:r>
              <a:rPr lang="es-CO" sz="2400" b="1" dirty="0" smtClean="0"/>
              <a:t> of </a:t>
            </a:r>
            <a:r>
              <a:rPr lang="es-CO" sz="2400" b="1" dirty="0" err="1" smtClean="0"/>
              <a:t>applying</a:t>
            </a:r>
            <a:r>
              <a:rPr lang="es-CO" sz="2400" b="1" dirty="0" smtClean="0"/>
              <a:t> </a:t>
            </a:r>
            <a:r>
              <a:rPr lang="es-CO" sz="2400" b="1" dirty="0" err="1" smtClean="0"/>
              <a:t>the</a:t>
            </a:r>
            <a:r>
              <a:rPr lang="es-CO" sz="2400" b="1" dirty="0" smtClean="0"/>
              <a:t> </a:t>
            </a:r>
            <a:r>
              <a:rPr lang="es-CO" sz="2400" b="1" dirty="0" err="1" smtClean="0"/>
              <a:t>Path-Away</a:t>
            </a:r>
            <a:r>
              <a:rPr lang="es-CO" sz="2400" b="1" dirty="0" smtClean="0"/>
              <a:t>® </a:t>
            </a:r>
            <a:r>
              <a:rPr lang="es-CO" sz="2400" b="1" dirty="0" err="1" smtClean="0"/>
              <a:t>Methodology</a:t>
            </a:r>
            <a:endParaRPr lang="es-CO" sz="2400" b="1" dirty="0"/>
          </a:p>
        </p:txBody>
      </p:sp>
    </p:spTree>
    <p:extLst>
      <p:ext uri="{BB962C8B-B14F-4D97-AF65-F5344CB8AC3E}">
        <p14:creationId xmlns:p14="http://schemas.microsoft.com/office/powerpoint/2010/main" val="1506325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Wayland </a:t>
            </a:r>
            <a:r>
              <a:rPr lang="en-US" sz="4000" b="1" dirty="0" smtClean="0"/>
              <a:t>Turkey Farm</a:t>
            </a:r>
            <a:endParaRPr lang="en-US" sz="4000" b="1" dirty="0"/>
          </a:p>
        </p:txBody>
      </p:sp>
      <p:sp>
        <p:nvSpPr>
          <p:cNvPr id="3" name="CuadroTexto 2"/>
          <p:cNvSpPr txBox="1"/>
          <p:nvPr/>
        </p:nvSpPr>
        <p:spPr>
          <a:xfrm>
            <a:off x="495300" y="2465254"/>
            <a:ext cx="8153400" cy="2739211"/>
          </a:xfrm>
          <a:prstGeom prst="rect">
            <a:avLst/>
          </a:prstGeom>
          <a:noFill/>
        </p:spPr>
        <p:txBody>
          <a:bodyPr wrap="square" rtlCol="0">
            <a:spAutoFit/>
          </a:bodyPr>
          <a:lstStyle/>
          <a:p>
            <a:pPr marL="285750" indent="-285750">
              <a:buFont typeface="Arial" panose="020B0604020202020204" pitchFamily="34" charset="0"/>
              <a:buChar char="•"/>
            </a:pPr>
            <a:r>
              <a:rPr lang="es-CO" sz="2800" b="1" dirty="0" err="1" smtClean="0"/>
              <a:t>Near</a:t>
            </a:r>
            <a:r>
              <a:rPr lang="es-CO" sz="2800" b="1" dirty="0" smtClean="0"/>
              <a:t> </a:t>
            </a:r>
            <a:r>
              <a:rPr lang="es-CO" sz="2800" b="1" dirty="0" err="1" smtClean="0"/>
              <a:t>elimination</a:t>
            </a:r>
            <a:r>
              <a:rPr lang="es-CO" sz="2800" b="1" dirty="0" smtClean="0"/>
              <a:t> of </a:t>
            </a:r>
            <a:r>
              <a:rPr lang="es-CO" sz="2800" b="1" dirty="0" err="1" smtClean="0"/>
              <a:t>ammonia</a:t>
            </a:r>
            <a:r>
              <a:rPr lang="es-CO" sz="2800" b="1" dirty="0" smtClean="0"/>
              <a:t> </a:t>
            </a:r>
            <a:r>
              <a:rPr lang="es-CO" sz="2800" b="1" dirty="0" err="1" smtClean="0"/>
              <a:t>odor</a:t>
            </a:r>
            <a:r>
              <a:rPr lang="es-CO" sz="2800" b="1" dirty="0"/>
              <a:t> </a:t>
            </a:r>
            <a:r>
              <a:rPr lang="es-CO" sz="2800" b="1" dirty="0" err="1" smtClean="0"/>
              <a:t>resulting</a:t>
            </a:r>
            <a:r>
              <a:rPr lang="es-CO" sz="2800" b="1" dirty="0" smtClean="0"/>
              <a:t> in:</a:t>
            </a:r>
            <a:endParaRPr lang="es-CO" sz="2800" b="1" dirty="0" smtClean="0"/>
          </a:p>
          <a:p>
            <a:pPr marL="285750" indent="-285750">
              <a:buFont typeface="Arial" panose="020B0604020202020204" pitchFamily="34" charset="0"/>
              <a:buChar char="•"/>
            </a:pPr>
            <a:r>
              <a:rPr lang="es-CO" sz="2400" dirty="0" err="1" smtClean="0"/>
              <a:t>Elimination</a:t>
            </a:r>
            <a:r>
              <a:rPr lang="es-CO" sz="2400" dirty="0" smtClean="0"/>
              <a:t> of “</a:t>
            </a:r>
            <a:r>
              <a:rPr lang="es-CO" sz="2400" dirty="0" err="1" smtClean="0"/>
              <a:t>leg</a:t>
            </a:r>
            <a:r>
              <a:rPr lang="es-CO" sz="2400" dirty="0" smtClean="0"/>
              <a:t> </a:t>
            </a:r>
            <a:r>
              <a:rPr lang="es-CO" sz="2400" dirty="0" err="1" smtClean="0"/>
              <a:t>weakness</a:t>
            </a:r>
            <a:r>
              <a:rPr lang="es-CO" sz="2400" dirty="0" smtClean="0"/>
              <a:t>”, a </a:t>
            </a:r>
            <a:r>
              <a:rPr lang="es-CO" sz="2400" dirty="0" err="1" smtClean="0"/>
              <a:t>primary</a:t>
            </a:r>
            <a:r>
              <a:rPr lang="es-CO" sz="2400" dirty="0" smtClean="0"/>
              <a:t> cause of </a:t>
            </a:r>
            <a:r>
              <a:rPr lang="es-CO" sz="2400" dirty="0" err="1" smtClean="0"/>
              <a:t>death</a:t>
            </a:r>
            <a:r>
              <a:rPr lang="es-CO" sz="2400" dirty="0"/>
              <a:t> </a:t>
            </a:r>
            <a:r>
              <a:rPr lang="es-CO" sz="2400" dirty="0" smtClean="0"/>
              <a:t>in </a:t>
            </a:r>
            <a:r>
              <a:rPr lang="es-CO" sz="2400" dirty="0" err="1" smtClean="0"/>
              <a:t>birds</a:t>
            </a:r>
            <a:endParaRPr lang="es-CO" sz="2400" dirty="0" smtClean="0"/>
          </a:p>
          <a:p>
            <a:pPr marL="285750" indent="-285750">
              <a:buFont typeface="Arial" panose="020B0604020202020204" pitchFamily="34" charset="0"/>
              <a:buChar char="•"/>
            </a:pPr>
            <a:r>
              <a:rPr lang="es-CO" sz="2400" dirty="0" err="1" smtClean="0"/>
              <a:t>Higher</a:t>
            </a:r>
            <a:r>
              <a:rPr lang="es-CO" sz="2400" dirty="0" smtClean="0"/>
              <a:t> </a:t>
            </a:r>
            <a:r>
              <a:rPr lang="es-CO" sz="2400" dirty="0" err="1" smtClean="0"/>
              <a:t>water</a:t>
            </a:r>
            <a:r>
              <a:rPr lang="es-CO" sz="2400" dirty="0" smtClean="0"/>
              <a:t> </a:t>
            </a:r>
            <a:r>
              <a:rPr lang="es-CO" sz="2400" dirty="0" err="1" smtClean="0"/>
              <a:t>consumption</a:t>
            </a:r>
            <a:r>
              <a:rPr lang="es-CO" sz="2400" dirty="0" smtClean="0"/>
              <a:t> of </a:t>
            </a:r>
            <a:r>
              <a:rPr lang="es-CO" sz="2400" dirty="0" err="1" smtClean="0"/>
              <a:t>birds</a:t>
            </a:r>
            <a:r>
              <a:rPr lang="es-CO" sz="2400" dirty="0" smtClean="0"/>
              <a:t> </a:t>
            </a:r>
            <a:r>
              <a:rPr lang="es-CO" sz="2400" dirty="0" smtClean="0"/>
              <a:t>(</a:t>
            </a:r>
            <a:r>
              <a:rPr lang="es-CO" sz="2400" dirty="0" err="1" smtClean="0"/>
              <a:t>Higher</a:t>
            </a:r>
            <a:r>
              <a:rPr lang="es-CO" sz="2400" dirty="0" smtClean="0"/>
              <a:t> </a:t>
            </a:r>
            <a:r>
              <a:rPr lang="es-CO" sz="2400" dirty="0" err="1" smtClean="0"/>
              <a:t>weight</a:t>
            </a:r>
            <a:r>
              <a:rPr lang="es-CO" sz="2400" dirty="0" smtClean="0"/>
              <a:t>, </a:t>
            </a:r>
            <a:r>
              <a:rPr lang="es-CO" sz="2400" dirty="0" err="1" smtClean="0"/>
              <a:t>healthier</a:t>
            </a:r>
            <a:r>
              <a:rPr lang="es-CO" sz="2400" dirty="0" smtClean="0"/>
              <a:t> </a:t>
            </a:r>
            <a:r>
              <a:rPr lang="es-CO" sz="2400" dirty="0" err="1" smtClean="0"/>
              <a:t>birds</a:t>
            </a:r>
            <a:r>
              <a:rPr lang="es-CO" sz="2400" dirty="0" smtClean="0"/>
              <a:t>)</a:t>
            </a:r>
            <a:endParaRPr lang="es-CO" sz="2400" dirty="0" smtClean="0"/>
          </a:p>
          <a:p>
            <a:pPr marL="285750" indent="-285750">
              <a:buFont typeface="Arial" panose="020B0604020202020204" pitchFamily="34" charset="0"/>
              <a:buChar char="•"/>
            </a:pPr>
            <a:r>
              <a:rPr lang="es-CO" sz="2400" dirty="0" err="1" smtClean="0"/>
              <a:t>Higher</a:t>
            </a:r>
            <a:r>
              <a:rPr lang="es-CO" sz="2400" dirty="0" smtClean="0"/>
              <a:t> </a:t>
            </a:r>
            <a:r>
              <a:rPr lang="es-CO" sz="2400" dirty="0" err="1" smtClean="0"/>
              <a:t>feed</a:t>
            </a:r>
            <a:r>
              <a:rPr lang="es-CO" sz="2400" dirty="0" smtClean="0"/>
              <a:t> </a:t>
            </a:r>
            <a:r>
              <a:rPr lang="es-CO" sz="2400" dirty="0" err="1" smtClean="0"/>
              <a:t>conversion</a:t>
            </a:r>
            <a:r>
              <a:rPr lang="es-CO" sz="2400" dirty="0" smtClean="0"/>
              <a:t> </a:t>
            </a:r>
            <a:r>
              <a:rPr lang="es-CO" sz="2400" dirty="0" err="1" smtClean="0"/>
              <a:t>resultin</a:t>
            </a:r>
            <a:r>
              <a:rPr lang="es-CO" sz="2400" dirty="0" err="1" smtClean="0"/>
              <a:t>g</a:t>
            </a:r>
            <a:r>
              <a:rPr lang="es-CO" sz="2400" dirty="0" smtClean="0"/>
              <a:t> in more </a:t>
            </a:r>
            <a:r>
              <a:rPr lang="es-CO" sz="2400" dirty="0" err="1" smtClean="0"/>
              <a:t>efficient</a:t>
            </a:r>
            <a:r>
              <a:rPr lang="es-CO" sz="2400" dirty="0" smtClean="0"/>
              <a:t> </a:t>
            </a:r>
            <a:r>
              <a:rPr lang="es-CO" sz="2400" dirty="0" err="1" smtClean="0"/>
              <a:t>weight</a:t>
            </a:r>
            <a:r>
              <a:rPr lang="es-CO" sz="2400" dirty="0" smtClean="0"/>
              <a:t> </a:t>
            </a:r>
            <a:r>
              <a:rPr lang="es-CO" sz="2400" dirty="0" err="1" smtClean="0"/>
              <a:t>gain</a:t>
            </a:r>
            <a:endParaRPr lang="es-CO" sz="2400" dirty="0" smtClean="0"/>
          </a:p>
          <a:p>
            <a:pPr marL="285750" indent="-285750">
              <a:buFont typeface="Arial" panose="020B0604020202020204" pitchFamily="34" charset="0"/>
              <a:buChar char="•"/>
            </a:pPr>
            <a:r>
              <a:rPr lang="es-CO" sz="2400" dirty="0" err="1" smtClean="0"/>
              <a:t>Reduced</a:t>
            </a:r>
            <a:r>
              <a:rPr lang="es-CO" sz="2400" dirty="0" smtClean="0"/>
              <a:t> </a:t>
            </a:r>
            <a:r>
              <a:rPr lang="es-CO" sz="2400" dirty="0" err="1" smtClean="0"/>
              <a:t>external</a:t>
            </a:r>
            <a:r>
              <a:rPr lang="es-CO" sz="2400" dirty="0" smtClean="0"/>
              <a:t> </a:t>
            </a:r>
            <a:r>
              <a:rPr lang="es-CO" sz="2400" dirty="0" err="1" smtClean="0"/>
              <a:t>complaints</a:t>
            </a:r>
            <a:r>
              <a:rPr lang="es-CO" sz="2400" dirty="0" smtClean="0"/>
              <a:t> </a:t>
            </a:r>
            <a:r>
              <a:rPr lang="es-CO" sz="2400" dirty="0" err="1" smtClean="0"/>
              <a:t>from</a:t>
            </a:r>
            <a:r>
              <a:rPr lang="es-CO" sz="2400" dirty="0" smtClean="0"/>
              <a:t> </a:t>
            </a:r>
            <a:r>
              <a:rPr lang="es-CO" sz="2400" dirty="0" err="1" smtClean="0"/>
              <a:t>neighboring</a:t>
            </a:r>
            <a:r>
              <a:rPr lang="es-CO" sz="2400" dirty="0" smtClean="0"/>
              <a:t> </a:t>
            </a:r>
            <a:r>
              <a:rPr lang="es-CO" sz="2400" dirty="0" err="1" smtClean="0"/>
              <a:t>locations</a:t>
            </a:r>
            <a:endParaRPr lang="es-CO" sz="2400" dirty="0"/>
          </a:p>
        </p:txBody>
      </p:sp>
      <p:sp>
        <p:nvSpPr>
          <p:cNvPr id="6" name="CuadroTexto 5"/>
          <p:cNvSpPr txBox="1"/>
          <p:nvPr/>
        </p:nvSpPr>
        <p:spPr>
          <a:xfrm>
            <a:off x="2781300" y="1396796"/>
            <a:ext cx="3581400" cy="830997"/>
          </a:xfrm>
          <a:prstGeom prst="rect">
            <a:avLst/>
          </a:prstGeom>
          <a:noFill/>
        </p:spPr>
        <p:txBody>
          <a:bodyPr wrap="square" rtlCol="0">
            <a:spAutoFit/>
          </a:bodyPr>
          <a:lstStyle/>
          <a:p>
            <a:pPr algn="ctr"/>
            <a:r>
              <a:rPr lang="es-CO" sz="2400" b="1" dirty="0" err="1" smtClean="0"/>
              <a:t>Results</a:t>
            </a:r>
            <a:r>
              <a:rPr lang="es-CO" sz="2400" b="1" dirty="0" smtClean="0"/>
              <a:t> of </a:t>
            </a:r>
            <a:r>
              <a:rPr lang="es-CO" sz="2400" b="1" dirty="0" err="1" smtClean="0"/>
              <a:t>applying</a:t>
            </a:r>
            <a:r>
              <a:rPr lang="es-CO" sz="2400" b="1" dirty="0" smtClean="0"/>
              <a:t> </a:t>
            </a:r>
            <a:r>
              <a:rPr lang="es-CO" sz="2400" b="1" dirty="0" err="1" smtClean="0"/>
              <a:t>the</a:t>
            </a:r>
            <a:r>
              <a:rPr lang="es-CO" sz="2400" b="1" dirty="0" smtClean="0"/>
              <a:t> </a:t>
            </a:r>
            <a:r>
              <a:rPr lang="es-CO" sz="2400" b="1" dirty="0" err="1" smtClean="0"/>
              <a:t>Path-Away</a:t>
            </a:r>
            <a:r>
              <a:rPr lang="es-CO" sz="2400" b="1" dirty="0" smtClean="0"/>
              <a:t>® </a:t>
            </a:r>
            <a:r>
              <a:rPr lang="es-CO" sz="2400" b="1" dirty="0" err="1" smtClean="0"/>
              <a:t>Methodology</a:t>
            </a:r>
            <a:endParaRPr lang="es-CO" sz="2400" b="1" dirty="0"/>
          </a:p>
        </p:txBody>
      </p:sp>
    </p:spTree>
    <p:extLst>
      <p:ext uri="{BB962C8B-B14F-4D97-AF65-F5344CB8AC3E}">
        <p14:creationId xmlns:p14="http://schemas.microsoft.com/office/powerpoint/2010/main" val="2798867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304800" y="381000"/>
            <a:ext cx="8610118" cy="1323439"/>
          </a:xfrm>
          <a:prstGeom prst="rect">
            <a:avLst/>
          </a:prstGeom>
          <a:noFill/>
          <a:effectLst/>
        </p:spPr>
        <p:txBody>
          <a:bodyPr wrap="square" rtlCol="0">
            <a:spAutoFit/>
          </a:bodyPr>
          <a:lstStyle/>
          <a:p>
            <a:pPr algn="ctr"/>
            <a:r>
              <a:rPr lang="en-US" sz="4000" b="1" dirty="0" smtClean="0"/>
              <a:t>Use Case 2</a:t>
            </a:r>
            <a:r>
              <a:rPr lang="en-US" sz="4000" b="1" dirty="0" smtClean="0"/>
              <a:t>: </a:t>
            </a:r>
            <a:r>
              <a:rPr lang="en-US" sz="4000" b="1" dirty="0" smtClean="0"/>
              <a:t>Poultry</a:t>
            </a:r>
            <a:endParaRPr lang="en-US" sz="4000" b="1" dirty="0" smtClean="0"/>
          </a:p>
          <a:p>
            <a:pPr algn="ctr"/>
            <a:r>
              <a:rPr lang="en-US" sz="2800" b="1" dirty="0" smtClean="0"/>
              <a:t>Mississippi, </a:t>
            </a:r>
            <a:r>
              <a:rPr lang="en-US" sz="2800" b="1" dirty="0" smtClean="0"/>
              <a:t>USA</a:t>
            </a:r>
            <a:r>
              <a:rPr lang="en-US" sz="4000" b="1" dirty="0" smtClean="0"/>
              <a:t> </a:t>
            </a:r>
            <a:endParaRPr lang="en-US" sz="4000" b="1" dirty="0"/>
          </a:p>
        </p:txBody>
      </p:sp>
      <p:pic>
        <p:nvPicPr>
          <p:cNvPr id="3" name="Picture 2" descr="clean chicke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981200"/>
            <a:ext cx="6553200" cy="3716893"/>
          </a:xfrm>
          <a:prstGeom prst="rect">
            <a:avLst/>
          </a:prstGeom>
        </p:spPr>
      </p:pic>
    </p:spTree>
    <p:extLst>
      <p:ext uri="{BB962C8B-B14F-4D97-AF65-F5344CB8AC3E}">
        <p14:creationId xmlns:p14="http://schemas.microsoft.com/office/powerpoint/2010/main" val="2340894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Mississippi Poultry Farm</a:t>
            </a:r>
            <a:endParaRPr lang="en-US" sz="4000" b="1" dirty="0"/>
          </a:p>
        </p:txBody>
      </p:sp>
      <p:sp>
        <p:nvSpPr>
          <p:cNvPr id="3" name="CuadroTexto 2"/>
          <p:cNvSpPr txBox="1"/>
          <p:nvPr/>
        </p:nvSpPr>
        <p:spPr>
          <a:xfrm>
            <a:off x="495300" y="1905506"/>
            <a:ext cx="8153400" cy="3046988"/>
          </a:xfrm>
          <a:prstGeom prst="rect">
            <a:avLst/>
          </a:prstGeom>
          <a:noFill/>
        </p:spPr>
        <p:txBody>
          <a:bodyPr wrap="square" rtlCol="0">
            <a:spAutoFit/>
          </a:bodyPr>
          <a:lstStyle/>
          <a:p>
            <a:pPr marL="285750" indent="-285750">
              <a:buFont typeface="Arial" panose="020B0604020202020204" pitchFamily="34" charset="0"/>
              <a:buChar char="•"/>
            </a:pPr>
            <a:r>
              <a:rPr lang="es-CO" sz="2400" dirty="0" err="1" smtClean="0"/>
              <a:t>Birds</a:t>
            </a:r>
            <a:r>
              <a:rPr lang="es-CO" sz="2400" dirty="0" smtClean="0"/>
              <a:t> </a:t>
            </a:r>
            <a:r>
              <a:rPr lang="es-CO" sz="2400" dirty="0" err="1" smtClean="0"/>
              <a:t>produced</a:t>
            </a:r>
            <a:r>
              <a:rPr lang="es-CO" sz="2400" dirty="0" smtClean="0"/>
              <a:t> per </a:t>
            </a:r>
            <a:r>
              <a:rPr lang="es-CO" sz="2400" dirty="0" err="1" smtClean="0"/>
              <a:t>year</a:t>
            </a:r>
            <a:r>
              <a:rPr lang="es-CO" sz="2400" dirty="0" smtClean="0"/>
              <a:t>				90,000,000</a:t>
            </a:r>
          </a:p>
          <a:p>
            <a:pPr marL="285750" indent="-285750">
              <a:buFont typeface="Arial" panose="020B0604020202020204" pitchFamily="34" charset="0"/>
              <a:buChar char="•"/>
            </a:pPr>
            <a:r>
              <a:rPr lang="es-CO" sz="2400" dirty="0" err="1" smtClean="0"/>
              <a:t>Loss</a:t>
            </a:r>
            <a:r>
              <a:rPr lang="es-CO" sz="2400" dirty="0" smtClean="0"/>
              <a:t> of </a:t>
            </a:r>
            <a:r>
              <a:rPr lang="es-CO" sz="2400" dirty="0" err="1"/>
              <a:t>c</a:t>
            </a:r>
            <a:r>
              <a:rPr lang="es-CO" sz="2400" dirty="0" err="1" smtClean="0"/>
              <a:t>hicks</a:t>
            </a:r>
            <a:r>
              <a:rPr lang="es-CO" sz="2400" dirty="0" smtClean="0"/>
              <a:t> (</a:t>
            </a:r>
            <a:r>
              <a:rPr lang="es-CO" sz="2400" dirty="0" smtClean="0"/>
              <a:t>≤5 </a:t>
            </a:r>
            <a:r>
              <a:rPr lang="es-CO" sz="2400" dirty="0" err="1" smtClean="0"/>
              <a:t>days</a:t>
            </a:r>
            <a:r>
              <a:rPr lang="es-CO" sz="2400" dirty="0" smtClean="0"/>
              <a:t>)	</a:t>
            </a:r>
            <a:r>
              <a:rPr lang="es-CO" sz="2400" dirty="0" smtClean="0"/>
              <a:t>			12%</a:t>
            </a:r>
          </a:p>
          <a:p>
            <a:pPr marL="285750" indent="-285750">
              <a:buFont typeface="Arial" panose="020B0604020202020204" pitchFamily="34" charset="0"/>
              <a:buChar char="•"/>
            </a:pPr>
            <a:r>
              <a:rPr lang="es-CO" sz="2400" dirty="0" smtClean="0"/>
              <a:t>Bacteria </a:t>
            </a:r>
            <a:r>
              <a:rPr lang="es-CO" sz="2400" dirty="0" err="1" smtClean="0"/>
              <a:t>species</a:t>
            </a:r>
            <a:r>
              <a:rPr lang="es-CO" sz="2400" dirty="0" smtClean="0"/>
              <a:t> </a:t>
            </a:r>
            <a:r>
              <a:rPr lang="es-CO" sz="2400" dirty="0" err="1" smtClean="0"/>
              <a:t>identified</a:t>
            </a:r>
            <a:r>
              <a:rPr lang="es-CO" sz="2400" dirty="0" smtClean="0"/>
              <a:t>	</a:t>
            </a:r>
            <a:r>
              <a:rPr lang="es-CO" sz="2400" dirty="0" smtClean="0"/>
              <a:t>			65</a:t>
            </a:r>
          </a:p>
          <a:p>
            <a:pPr marL="285750" indent="-285750">
              <a:buFont typeface="Arial" panose="020B0604020202020204" pitchFamily="34" charset="0"/>
              <a:buChar char="•"/>
            </a:pPr>
            <a:r>
              <a:rPr lang="es-CO" sz="2400" dirty="0" err="1" smtClean="0"/>
              <a:t>Very</a:t>
            </a:r>
            <a:r>
              <a:rPr lang="es-CO" sz="2400" dirty="0" smtClean="0"/>
              <a:t> </a:t>
            </a:r>
            <a:r>
              <a:rPr lang="es-CO" sz="2400" dirty="0" err="1" smtClean="0"/>
              <a:t>high</a:t>
            </a:r>
            <a:r>
              <a:rPr lang="es-CO" sz="2400" dirty="0" smtClean="0"/>
              <a:t> </a:t>
            </a:r>
            <a:r>
              <a:rPr lang="es-CO" sz="2400" dirty="0" err="1" smtClean="0"/>
              <a:t>levels</a:t>
            </a:r>
            <a:r>
              <a:rPr lang="es-CO" sz="2400" dirty="0" smtClean="0"/>
              <a:t> of </a:t>
            </a:r>
            <a:r>
              <a:rPr lang="es-CO" sz="2400" dirty="0" err="1" smtClean="0"/>
              <a:t>ammonia</a:t>
            </a:r>
            <a:r>
              <a:rPr lang="es-CO" sz="2400" dirty="0" smtClean="0"/>
              <a:t> </a:t>
            </a:r>
            <a:r>
              <a:rPr lang="es-CO" sz="2400" dirty="0" err="1" smtClean="0"/>
              <a:t>detected</a:t>
            </a:r>
            <a:endParaRPr lang="es-CO" sz="2400" dirty="0" smtClean="0"/>
          </a:p>
          <a:p>
            <a:pPr marL="285750" indent="-285750">
              <a:buFont typeface="Arial" panose="020B0604020202020204" pitchFamily="34" charset="0"/>
              <a:buChar char="•"/>
            </a:pPr>
            <a:r>
              <a:rPr lang="es-CO" sz="2400" dirty="0" err="1" smtClean="0"/>
              <a:t>Darkling</a:t>
            </a:r>
            <a:r>
              <a:rPr lang="es-CO" sz="2400" dirty="0" smtClean="0"/>
              <a:t> </a:t>
            </a:r>
            <a:r>
              <a:rPr lang="es-CO" sz="2400" dirty="0" err="1" smtClean="0"/>
              <a:t>beetle</a:t>
            </a:r>
            <a:r>
              <a:rPr lang="es-CO" sz="2400" dirty="0" smtClean="0"/>
              <a:t> </a:t>
            </a:r>
            <a:r>
              <a:rPr lang="es-CO" sz="2400" dirty="0" err="1" smtClean="0"/>
              <a:t>infestation</a:t>
            </a:r>
            <a:r>
              <a:rPr lang="es-CO" sz="2400" dirty="0" smtClean="0"/>
              <a:t> in </a:t>
            </a:r>
            <a:r>
              <a:rPr lang="es-CO" sz="2400" dirty="0" err="1" smtClean="0"/>
              <a:t>both</a:t>
            </a:r>
            <a:r>
              <a:rPr lang="es-CO" sz="2400" dirty="0" smtClean="0"/>
              <a:t> </a:t>
            </a:r>
            <a:r>
              <a:rPr lang="es-CO" sz="2400" dirty="0" err="1" smtClean="0"/>
              <a:t>sheds</a:t>
            </a:r>
            <a:r>
              <a:rPr lang="es-CO" sz="2400" dirty="0" smtClean="0"/>
              <a:t> and </a:t>
            </a:r>
            <a:r>
              <a:rPr lang="es-CO" sz="2400" dirty="0" err="1" smtClean="0"/>
              <a:t>feed</a:t>
            </a:r>
            <a:endParaRPr lang="es-CO" sz="2400" dirty="0" smtClean="0"/>
          </a:p>
          <a:p>
            <a:pPr marL="285750" indent="-285750">
              <a:buFont typeface="Arial" panose="020B0604020202020204" pitchFamily="34" charset="0"/>
              <a:buChar char="•"/>
            </a:pPr>
            <a:r>
              <a:rPr lang="es-CO" sz="2400" dirty="0" smtClean="0"/>
              <a:t>EPA </a:t>
            </a:r>
            <a:r>
              <a:rPr lang="es-CO" sz="2400" dirty="0" err="1"/>
              <a:t>c</a:t>
            </a:r>
            <a:r>
              <a:rPr lang="es-CO" sz="2400" dirty="0" err="1" smtClean="0"/>
              <a:t>omplaints</a:t>
            </a:r>
            <a:r>
              <a:rPr lang="es-CO" sz="2400" dirty="0" smtClean="0"/>
              <a:t> </a:t>
            </a:r>
            <a:endParaRPr lang="es-CO" sz="2400" dirty="0" smtClean="0"/>
          </a:p>
          <a:p>
            <a:pPr marL="285750" indent="-285750">
              <a:buFont typeface="Arial" panose="020B0604020202020204" pitchFamily="34" charset="0"/>
              <a:buChar char="•"/>
            </a:pPr>
            <a:r>
              <a:rPr lang="es-CO" sz="2400" dirty="0" err="1" smtClean="0"/>
              <a:t>Neighbor</a:t>
            </a:r>
            <a:r>
              <a:rPr lang="es-CO" sz="2400" dirty="0" smtClean="0"/>
              <a:t> </a:t>
            </a:r>
            <a:r>
              <a:rPr lang="es-CO" sz="2400" dirty="0" err="1"/>
              <a:t>c</a:t>
            </a:r>
            <a:r>
              <a:rPr lang="es-CO" sz="2400" dirty="0" err="1" smtClean="0"/>
              <a:t>omplaints</a:t>
            </a:r>
            <a:r>
              <a:rPr lang="es-CO" sz="2400" dirty="0" smtClean="0"/>
              <a:t>	</a:t>
            </a:r>
            <a:endParaRPr lang="es-CO" sz="2400" dirty="0" smtClean="0"/>
          </a:p>
          <a:p>
            <a:pPr marL="285750" indent="-285750">
              <a:buFont typeface="Arial" panose="020B0604020202020204" pitchFamily="34" charset="0"/>
              <a:buChar char="•"/>
            </a:pPr>
            <a:r>
              <a:rPr lang="es-CO" sz="2400" dirty="0" smtClean="0"/>
              <a:t>Humane </a:t>
            </a:r>
            <a:r>
              <a:rPr lang="es-CO" sz="2400" dirty="0" err="1" smtClean="0"/>
              <a:t>society</a:t>
            </a:r>
            <a:r>
              <a:rPr lang="es-CO" sz="2400" dirty="0" smtClean="0"/>
              <a:t> </a:t>
            </a:r>
            <a:r>
              <a:rPr lang="es-CO" sz="2400" dirty="0" err="1" smtClean="0"/>
              <a:t>complaints</a:t>
            </a:r>
            <a:endParaRPr lang="es-CO" sz="2400" dirty="0"/>
          </a:p>
        </p:txBody>
      </p:sp>
    </p:spTree>
    <p:extLst>
      <p:ext uri="{BB962C8B-B14F-4D97-AF65-F5344CB8AC3E}">
        <p14:creationId xmlns:p14="http://schemas.microsoft.com/office/powerpoint/2010/main" val="1479144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Proyecto: Avícola Mississippi USA</a:t>
            </a:r>
            <a:endParaRPr lang="en-US" sz="4000" b="1" dirty="0"/>
          </a:p>
        </p:txBody>
      </p:sp>
      <p:sp>
        <p:nvSpPr>
          <p:cNvPr id="3" name="CuadroTexto 2"/>
          <p:cNvSpPr txBox="1"/>
          <p:nvPr/>
        </p:nvSpPr>
        <p:spPr>
          <a:xfrm>
            <a:off x="0" y="1518249"/>
            <a:ext cx="4609859" cy="3785652"/>
          </a:xfrm>
          <a:prstGeom prst="rect">
            <a:avLst/>
          </a:prstGeom>
          <a:noFill/>
        </p:spPr>
        <p:txBody>
          <a:bodyPr wrap="square" rtlCol="0">
            <a:spAutoFit/>
          </a:bodyPr>
          <a:lstStyle/>
          <a:p>
            <a:pPr algn="ctr"/>
            <a:r>
              <a:rPr lang="es-CO" sz="2400" b="1" dirty="0" smtClean="0"/>
              <a:t>Pre </a:t>
            </a:r>
            <a:r>
              <a:rPr lang="es-CO" sz="2400" b="1" dirty="0" err="1" smtClean="0"/>
              <a:t>Path-Away</a:t>
            </a:r>
            <a:r>
              <a:rPr lang="es-CO" sz="2400" b="1" dirty="0" smtClean="0"/>
              <a:t>® </a:t>
            </a:r>
            <a:r>
              <a:rPr lang="es-CO" sz="2400" b="1" dirty="0" err="1" smtClean="0"/>
              <a:t>Method</a:t>
            </a:r>
            <a:endParaRPr lang="es-CO" sz="2400" dirty="0" smtClean="0"/>
          </a:p>
          <a:p>
            <a:pPr marL="342900" indent="-342900">
              <a:buFont typeface="Arial" panose="020B0604020202020204" pitchFamily="34" charset="0"/>
              <a:buChar char="•"/>
            </a:pPr>
            <a:r>
              <a:rPr lang="es-CO" sz="2400" dirty="0" err="1" smtClean="0"/>
              <a:t>Ammonia</a:t>
            </a:r>
            <a:r>
              <a:rPr lang="es-CO" sz="2400" dirty="0" smtClean="0"/>
              <a:t> </a:t>
            </a:r>
            <a:r>
              <a:rPr lang="es-CO" sz="2400" dirty="0" err="1" smtClean="0"/>
              <a:t>Count</a:t>
            </a:r>
            <a:r>
              <a:rPr lang="es-CO" sz="2400" dirty="0" smtClean="0"/>
              <a:t>        </a:t>
            </a:r>
            <a:r>
              <a:rPr lang="es-CO" sz="2400" dirty="0" smtClean="0"/>
              <a:t>       </a:t>
            </a:r>
            <a:r>
              <a:rPr lang="es-CO" sz="2400" dirty="0" smtClean="0"/>
              <a:t>67ppm</a:t>
            </a:r>
          </a:p>
          <a:p>
            <a:pPr marL="342900" indent="-342900">
              <a:buFont typeface="Arial" panose="020B0604020202020204" pitchFamily="34" charset="0"/>
              <a:buChar char="•"/>
            </a:pPr>
            <a:r>
              <a:rPr lang="es-CO" sz="2400" dirty="0" err="1" smtClean="0"/>
              <a:t>Ammonia</a:t>
            </a:r>
            <a:r>
              <a:rPr lang="es-CO" sz="2400" dirty="0" smtClean="0"/>
              <a:t> </a:t>
            </a:r>
            <a:r>
              <a:rPr lang="es-CO" sz="2400" dirty="0" err="1" smtClean="0"/>
              <a:t>Produced</a:t>
            </a:r>
            <a:r>
              <a:rPr lang="es-CO" sz="2400" dirty="0" smtClean="0"/>
              <a:t>      </a:t>
            </a:r>
            <a:r>
              <a:rPr lang="es-CO" sz="2400" dirty="0" smtClean="0"/>
              <a:t>100+lbs.</a:t>
            </a:r>
          </a:p>
          <a:p>
            <a:pPr marL="342900" indent="-342900">
              <a:buFont typeface="Arial" panose="020B0604020202020204" pitchFamily="34" charset="0"/>
              <a:buChar char="•"/>
            </a:pPr>
            <a:r>
              <a:rPr lang="es-CO" sz="2400" dirty="0" smtClean="0"/>
              <a:t>Bacteria </a:t>
            </a:r>
            <a:r>
              <a:rPr lang="es-CO" sz="2400" dirty="0" err="1" smtClean="0"/>
              <a:t>identified</a:t>
            </a:r>
            <a:r>
              <a:rPr lang="es-CO" sz="2400" dirty="0"/>
              <a:t>	</a:t>
            </a:r>
            <a:r>
              <a:rPr lang="es-CO" sz="2400" dirty="0" smtClean="0"/>
              <a:t>	</a:t>
            </a:r>
            <a:r>
              <a:rPr lang="es-CO" sz="2400" dirty="0" smtClean="0"/>
              <a:t>65</a:t>
            </a:r>
            <a:endParaRPr lang="es-CO" sz="2400" dirty="0" smtClean="0"/>
          </a:p>
          <a:p>
            <a:pPr marL="342900" indent="-342900">
              <a:buFont typeface="Arial" panose="020B0604020202020204" pitchFamily="34" charset="0"/>
              <a:buChar char="•"/>
            </a:pPr>
            <a:r>
              <a:rPr lang="es-CO" sz="2400" dirty="0" err="1" smtClean="0"/>
              <a:t>Bird</a:t>
            </a:r>
            <a:r>
              <a:rPr lang="es-CO" sz="2400" dirty="0" smtClean="0"/>
              <a:t> </a:t>
            </a:r>
            <a:r>
              <a:rPr lang="es-CO" sz="2400" dirty="0" err="1" smtClean="0"/>
              <a:t>Loss</a:t>
            </a:r>
            <a:r>
              <a:rPr lang="es-CO" sz="2400" dirty="0" smtClean="0"/>
              <a:t>	</a:t>
            </a:r>
            <a:r>
              <a:rPr lang="es-CO" sz="2400" dirty="0" smtClean="0"/>
              <a:t> </a:t>
            </a:r>
            <a:r>
              <a:rPr lang="es-CO" sz="2400" dirty="0" smtClean="0"/>
              <a:t>		12%</a:t>
            </a:r>
          </a:p>
          <a:p>
            <a:pPr marL="342900" indent="-342900">
              <a:buFont typeface="Arial" panose="020B0604020202020204" pitchFamily="34" charset="0"/>
              <a:buChar char="•"/>
            </a:pPr>
            <a:r>
              <a:rPr lang="es-CO" sz="2400" dirty="0" err="1" smtClean="0"/>
              <a:t>Feed</a:t>
            </a:r>
            <a:r>
              <a:rPr lang="es-CO" sz="2400" dirty="0" smtClean="0"/>
              <a:t> </a:t>
            </a:r>
            <a:r>
              <a:rPr lang="es-CO" sz="2400" dirty="0" err="1" smtClean="0"/>
              <a:t>Loss</a:t>
            </a:r>
            <a:r>
              <a:rPr lang="es-CO" sz="2400" dirty="0" smtClean="0"/>
              <a:t>		 </a:t>
            </a:r>
            <a:r>
              <a:rPr lang="es-CO" sz="2400" dirty="0" smtClean="0"/>
              <a:t>500lb./</a:t>
            </a:r>
            <a:r>
              <a:rPr lang="es-CO" sz="2400" dirty="0" err="1" smtClean="0"/>
              <a:t>cycle</a:t>
            </a:r>
            <a:endParaRPr lang="es-CO" sz="2400" dirty="0" smtClean="0"/>
          </a:p>
          <a:p>
            <a:endParaRPr lang="es-CO" sz="2400" dirty="0" smtClean="0"/>
          </a:p>
          <a:p>
            <a:endParaRPr lang="es-CO" sz="2400" dirty="0" smtClean="0"/>
          </a:p>
          <a:p>
            <a:pPr marL="342900" indent="-342900">
              <a:buFont typeface="Arial" panose="020B0604020202020204" pitchFamily="34" charset="0"/>
              <a:buChar char="•"/>
            </a:pPr>
            <a:r>
              <a:rPr lang="es-CO" sz="2400" dirty="0" smtClean="0">
                <a:solidFill>
                  <a:srgbClr val="C00000"/>
                </a:solidFill>
              </a:rPr>
              <a:t>Note: </a:t>
            </a:r>
            <a:r>
              <a:rPr lang="es-CO" sz="2400" dirty="0" err="1" smtClean="0">
                <a:solidFill>
                  <a:srgbClr val="C00000"/>
                </a:solidFill>
              </a:rPr>
              <a:t>Birds</a:t>
            </a:r>
            <a:r>
              <a:rPr lang="es-CO" sz="2400" dirty="0" smtClean="0">
                <a:solidFill>
                  <a:srgbClr val="C00000"/>
                </a:solidFill>
              </a:rPr>
              <a:t> </a:t>
            </a:r>
            <a:r>
              <a:rPr lang="es-CO" sz="2400" dirty="0" err="1" smtClean="0">
                <a:solidFill>
                  <a:srgbClr val="C00000"/>
                </a:solidFill>
              </a:rPr>
              <a:t>go</a:t>
            </a:r>
            <a:r>
              <a:rPr lang="es-CO" sz="2400" dirty="0">
                <a:solidFill>
                  <a:srgbClr val="C00000"/>
                </a:solidFill>
              </a:rPr>
              <a:t> </a:t>
            </a:r>
            <a:r>
              <a:rPr lang="es-CO" sz="2400" dirty="0" err="1" smtClean="0">
                <a:solidFill>
                  <a:srgbClr val="C00000"/>
                </a:solidFill>
              </a:rPr>
              <a:t>blind</a:t>
            </a:r>
            <a:r>
              <a:rPr lang="es-CO" sz="2400" dirty="0" smtClean="0">
                <a:solidFill>
                  <a:srgbClr val="C00000"/>
                </a:solidFill>
              </a:rPr>
              <a:t> </a:t>
            </a:r>
            <a:r>
              <a:rPr lang="es-CO" sz="2400" dirty="0" err="1" smtClean="0">
                <a:solidFill>
                  <a:srgbClr val="C00000"/>
                </a:solidFill>
              </a:rPr>
              <a:t>when</a:t>
            </a:r>
            <a:r>
              <a:rPr lang="es-CO" sz="2400" dirty="0" smtClean="0">
                <a:solidFill>
                  <a:srgbClr val="C00000"/>
                </a:solidFill>
              </a:rPr>
              <a:t> </a:t>
            </a:r>
            <a:r>
              <a:rPr lang="es-CO" sz="2400" dirty="0" err="1" smtClean="0">
                <a:solidFill>
                  <a:srgbClr val="C00000"/>
                </a:solidFill>
              </a:rPr>
              <a:t>exposed</a:t>
            </a:r>
            <a:r>
              <a:rPr lang="es-CO" sz="2400" dirty="0" smtClean="0">
                <a:solidFill>
                  <a:srgbClr val="C00000"/>
                </a:solidFill>
              </a:rPr>
              <a:t> to </a:t>
            </a:r>
            <a:r>
              <a:rPr lang="es-CO" sz="2400" dirty="0" err="1" smtClean="0">
                <a:solidFill>
                  <a:srgbClr val="C00000"/>
                </a:solidFill>
              </a:rPr>
              <a:t>ammonia</a:t>
            </a:r>
            <a:r>
              <a:rPr lang="es-CO" sz="2400" dirty="0" smtClean="0">
                <a:solidFill>
                  <a:srgbClr val="C00000"/>
                </a:solidFill>
              </a:rPr>
              <a:t> at 50ppm+</a:t>
            </a:r>
            <a:endParaRPr lang="es-CO" sz="2400" dirty="0">
              <a:solidFill>
                <a:srgbClr val="C00000"/>
              </a:solidFill>
            </a:endParaRPr>
          </a:p>
        </p:txBody>
      </p:sp>
      <p:sp>
        <p:nvSpPr>
          <p:cNvPr id="4" name="CuadroTexto 3"/>
          <p:cNvSpPr txBox="1"/>
          <p:nvPr/>
        </p:nvSpPr>
        <p:spPr>
          <a:xfrm>
            <a:off x="4534141" y="1518249"/>
            <a:ext cx="4609859" cy="3046988"/>
          </a:xfrm>
          <a:prstGeom prst="rect">
            <a:avLst/>
          </a:prstGeom>
          <a:noFill/>
        </p:spPr>
        <p:txBody>
          <a:bodyPr wrap="square" rtlCol="0">
            <a:spAutoFit/>
          </a:bodyPr>
          <a:lstStyle/>
          <a:p>
            <a:pPr algn="ctr"/>
            <a:r>
              <a:rPr lang="es-CO" sz="2400" b="1" dirty="0" smtClean="0"/>
              <a:t>Post </a:t>
            </a:r>
            <a:r>
              <a:rPr lang="es-CO" sz="2400" b="1" dirty="0" err="1" smtClean="0"/>
              <a:t>Path-Away</a:t>
            </a:r>
            <a:r>
              <a:rPr lang="es-CO" sz="2400" b="1" dirty="0" smtClean="0"/>
              <a:t>® </a:t>
            </a:r>
            <a:r>
              <a:rPr lang="es-CO" sz="2400" b="1" dirty="0" err="1" smtClean="0"/>
              <a:t>Method</a:t>
            </a:r>
            <a:endParaRPr lang="es-CO" sz="2400" dirty="0" smtClean="0"/>
          </a:p>
          <a:p>
            <a:pPr marL="342900" indent="-342900">
              <a:buFont typeface="Arial" panose="020B0604020202020204" pitchFamily="34" charset="0"/>
              <a:buChar char="•"/>
            </a:pPr>
            <a:r>
              <a:rPr lang="es-CO" sz="2400" dirty="0" err="1" smtClean="0"/>
              <a:t>Ammonia</a:t>
            </a:r>
            <a:r>
              <a:rPr lang="es-CO" sz="2400" dirty="0" smtClean="0"/>
              <a:t> </a:t>
            </a:r>
            <a:r>
              <a:rPr lang="es-CO" sz="2400" dirty="0" err="1" smtClean="0"/>
              <a:t>Count</a:t>
            </a:r>
            <a:r>
              <a:rPr lang="es-CO" sz="2400" dirty="0" smtClean="0"/>
              <a:t> 	          3-8ppm</a:t>
            </a:r>
            <a:endParaRPr lang="es-CO" sz="2400" dirty="0" smtClean="0"/>
          </a:p>
          <a:p>
            <a:pPr marL="342900" indent="-342900">
              <a:buFont typeface="Arial" panose="020B0604020202020204" pitchFamily="34" charset="0"/>
              <a:buChar char="•"/>
            </a:pPr>
            <a:r>
              <a:rPr lang="es-CO" sz="2400" dirty="0" err="1" smtClean="0"/>
              <a:t>Ammonia</a:t>
            </a:r>
            <a:r>
              <a:rPr lang="es-CO" sz="2400" dirty="0" smtClean="0"/>
              <a:t> </a:t>
            </a:r>
            <a:r>
              <a:rPr lang="es-CO" sz="2400" dirty="0" err="1" smtClean="0"/>
              <a:t>Produced</a:t>
            </a:r>
            <a:r>
              <a:rPr lang="es-CO" sz="2400" dirty="0"/>
              <a:t> </a:t>
            </a:r>
            <a:r>
              <a:rPr lang="es-CO" sz="2400" dirty="0" smtClean="0"/>
              <a:t>   </a:t>
            </a:r>
            <a:r>
              <a:rPr lang="es-CO" sz="2400" dirty="0" smtClean="0"/>
              <a:t>     </a:t>
            </a:r>
            <a:r>
              <a:rPr lang="es-CO" sz="2400" dirty="0" smtClean="0"/>
              <a:t>&lt;5 lbs.</a:t>
            </a:r>
          </a:p>
          <a:p>
            <a:pPr marL="342900" indent="-342900">
              <a:buFont typeface="Arial" panose="020B0604020202020204" pitchFamily="34" charset="0"/>
              <a:buChar char="•"/>
            </a:pPr>
            <a:r>
              <a:rPr lang="es-CO" sz="2400" dirty="0" smtClean="0"/>
              <a:t>Bacteria </a:t>
            </a:r>
            <a:r>
              <a:rPr lang="es-CO" sz="2400" dirty="0" err="1" smtClean="0"/>
              <a:t>identified</a:t>
            </a:r>
            <a:r>
              <a:rPr lang="es-CO" sz="2400" dirty="0" smtClean="0"/>
              <a:t>		2</a:t>
            </a:r>
            <a:endParaRPr lang="es-CO" sz="2400" dirty="0" smtClean="0"/>
          </a:p>
          <a:p>
            <a:pPr marL="342900" indent="-342900">
              <a:buFont typeface="Arial" panose="020B0604020202020204" pitchFamily="34" charset="0"/>
              <a:buChar char="•"/>
            </a:pPr>
            <a:r>
              <a:rPr lang="es-CO" sz="2400" dirty="0" err="1" smtClean="0"/>
              <a:t>Bird</a:t>
            </a:r>
            <a:r>
              <a:rPr lang="es-CO" sz="2400" dirty="0" smtClean="0"/>
              <a:t> </a:t>
            </a:r>
            <a:r>
              <a:rPr lang="es-CO" sz="2400" dirty="0" err="1" smtClean="0"/>
              <a:t>Loss</a:t>
            </a:r>
            <a:r>
              <a:rPr lang="es-CO" sz="2400" dirty="0" smtClean="0"/>
              <a:t>	 </a:t>
            </a:r>
            <a:r>
              <a:rPr lang="es-CO" sz="2400" dirty="0" smtClean="0"/>
              <a:t>		6%</a:t>
            </a:r>
          </a:p>
          <a:p>
            <a:pPr marL="342900" indent="-342900">
              <a:buFont typeface="Arial" panose="020B0604020202020204" pitchFamily="34" charset="0"/>
              <a:buChar char="•"/>
            </a:pPr>
            <a:r>
              <a:rPr lang="es-CO" sz="2400" dirty="0" err="1" smtClean="0"/>
              <a:t>Feed</a:t>
            </a:r>
            <a:r>
              <a:rPr lang="es-CO" sz="2400" dirty="0" smtClean="0"/>
              <a:t> </a:t>
            </a:r>
            <a:r>
              <a:rPr lang="es-CO" sz="2400" dirty="0" err="1" smtClean="0"/>
              <a:t>Loss</a:t>
            </a:r>
            <a:r>
              <a:rPr lang="es-CO" sz="2400" dirty="0" smtClean="0"/>
              <a:t>		&lt; </a:t>
            </a:r>
            <a:r>
              <a:rPr lang="es-CO" sz="2400" dirty="0" smtClean="0"/>
              <a:t>50lb./</a:t>
            </a:r>
            <a:r>
              <a:rPr lang="es-CO" sz="2400" dirty="0" err="1" smtClean="0"/>
              <a:t>cycle</a:t>
            </a:r>
            <a:endParaRPr lang="es-CO" sz="2400" dirty="0" smtClean="0"/>
          </a:p>
          <a:p>
            <a:pPr marL="342900" indent="-342900">
              <a:buFont typeface="Arial" panose="020B0604020202020204" pitchFamily="34" charset="0"/>
              <a:buChar char="•"/>
            </a:pPr>
            <a:endParaRPr lang="es-CO" sz="2400" dirty="0"/>
          </a:p>
          <a:p>
            <a:pPr marL="342900" indent="-342900">
              <a:buFont typeface="Arial" panose="020B0604020202020204" pitchFamily="34" charset="0"/>
              <a:buChar char="•"/>
            </a:pPr>
            <a:endParaRPr lang="es-CO" sz="2400" dirty="0" smtClean="0"/>
          </a:p>
        </p:txBody>
      </p:sp>
    </p:spTree>
    <p:extLst>
      <p:ext uri="{BB962C8B-B14F-4D97-AF65-F5344CB8AC3E}">
        <p14:creationId xmlns:p14="http://schemas.microsoft.com/office/powerpoint/2010/main" val="3932996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304800" y="609600"/>
            <a:ext cx="8610118" cy="707886"/>
          </a:xfrm>
          <a:prstGeom prst="rect">
            <a:avLst/>
          </a:prstGeom>
          <a:noFill/>
          <a:effectLst/>
        </p:spPr>
        <p:txBody>
          <a:bodyPr wrap="square" rtlCol="0">
            <a:spAutoFit/>
          </a:bodyPr>
          <a:lstStyle/>
          <a:p>
            <a:pPr algn="ctr"/>
            <a:r>
              <a:rPr lang="en-US" sz="4000" b="1" dirty="0" smtClean="0"/>
              <a:t>Use of Path-Away</a:t>
            </a:r>
            <a:r>
              <a:rPr lang="en-US" sz="4000" b="1" dirty="0" smtClean="0"/>
              <a:t>® </a:t>
            </a:r>
            <a:r>
              <a:rPr lang="en-US" sz="4000" b="1" dirty="0" smtClean="0"/>
              <a:t>in Breeders</a:t>
            </a:r>
            <a:endParaRPr lang="en-US" sz="4000" b="1" dirty="0" smtClean="0"/>
          </a:p>
        </p:txBody>
      </p:sp>
      <p:pic>
        <p:nvPicPr>
          <p:cNvPr id="3" name="Picture 2" descr="hatchery pi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013" y="1600200"/>
            <a:ext cx="4117975" cy="4109449"/>
          </a:xfrm>
          <a:prstGeom prst="rect">
            <a:avLst/>
          </a:prstGeom>
        </p:spPr>
      </p:pic>
    </p:spTree>
    <p:extLst>
      <p:ext uri="{BB962C8B-B14F-4D97-AF65-F5344CB8AC3E}">
        <p14:creationId xmlns:p14="http://schemas.microsoft.com/office/powerpoint/2010/main" val="1684840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Use of </a:t>
            </a:r>
            <a:r>
              <a:rPr lang="en-US" sz="4000" b="1" dirty="0"/>
              <a:t>Path-Away</a:t>
            </a:r>
            <a:r>
              <a:rPr lang="en-US" sz="4000" b="1" dirty="0" smtClean="0"/>
              <a:t>® </a:t>
            </a:r>
            <a:r>
              <a:rPr lang="en-US" sz="4000" b="1" dirty="0" smtClean="0"/>
              <a:t>in Breeders</a:t>
            </a:r>
            <a:endParaRPr lang="en-US" sz="4000" b="1" dirty="0"/>
          </a:p>
        </p:txBody>
      </p:sp>
      <p:sp>
        <p:nvSpPr>
          <p:cNvPr id="3" name="CuadroTexto 2"/>
          <p:cNvSpPr txBox="1"/>
          <p:nvPr/>
        </p:nvSpPr>
        <p:spPr>
          <a:xfrm>
            <a:off x="495300" y="1720840"/>
            <a:ext cx="8153400" cy="2677656"/>
          </a:xfrm>
          <a:prstGeom prst="rect">
            <a:avLst/>
          </a:prstGeom>
          <a:noFill/>
        </p:spPr>
        <p:txBody>
          <a:bodyPr wrap="square" rtlCol="0">
            <a:spAutoFit/>
          </a:bodyPr>
          <a:lstStyle/>
          <a:p>
            <a:r>
              <a:rPr lang="en-US" sz="2400" dirty="0"/>
              <a:t>Microbial contamination of hatching eggs is a main concern of poultry producers as it causes poor hatchability and chick performance.</a:t>
            </a:r>
          </a:p>
          <a:p>
            <a:endParaRPr lang="es-CO" sz="2400" dirty="0" smtClean="0"/>
          </a:p>
          <a:p>
            <a:r>
              <a:rPr lang="en-US" sz="2400" dirty="0"/>
              <a:t>High standards of hygiene must be </a:t>
            </a:r>
            <a:r>
              <a:rPr lang="en-US" sz="2400" dirty="0" smtClean="0"/>
              <a:t>maintained </a:t>
            </a:r>
            <a:r>
              <a:rPr lang="en-US" sz="2400" dirty="0"/>
              <a:t>in hatcheries in order to minimize the soiling of </a:t>
            </a:r>
            <a:r>
              <a:rPr lang="en-US" sz="2400" dirty="0" smtClean="0"/>
              <a:t>eggs. Further </a:t>
            </a:r>
            <a:r>
              <a:rPr lang="en-US" sz="2400" dirty="0"/>
              <a:t>disinfection of eggs is also necessary to limit bacterial numbers</a:t>
            </a:r>
            <a:endParaRPr lang="es-CO" sz="2400" dirty="0"/>
          </a:p>
        </p:txBody>
      </p:sp>
    </p:spTree>
    <p:extLst>
      <p:ext uri="{BB962C8B-B14F-4D97-AF65-F5344CB8AC3E}">
        <p14:creationId xmlns:p14="http://schemas.microsoft.com/office/powerpoint/2010/main" val="565967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Use of </a:t>
            </a:r>
            <a:r>
              <a:rPr lang="en-US" sz="4000" b="1" dirty="0"/>
              <a:t>Path-Away</a:t>
            </a:r>
            <a:r>
              <a:rPr lang="en-US" sz="4000" b="1" dirty="0" smtClean="0"/>
              <a:t>® </a:t>
            </a:r>
            <a:r>
              <a:rPr lang="en-US" sz="4000" b="1" dirty="0" smtClean="0"/>
              <a:t>in Breeders</a:t>
            </a:r>
            <a:endParaRPr lang="en-US" sz="4000" b="1" dirty="0"/>
          </a:p>
        </p:txBody>
      </p:sp>
      <p:sp>
        <p:nvSpPr>
          <p:cNvPr id="3" name="CuadroTexto 2"/>
          <p:cNvSpPr txBox="1"/>
          <p:nvPr/>
        </p:nvSpPr>
        <p:spPr>
          <a:xfrm>
            <a:off x="495300" y="2090172"/>
            <a:ext cx="8153400" cy="2677656"/>
          </a:xfrm>
          <a:prstGeom prst="rect">
            <a:avLst/>
          </a:prstGeom>
          <a:noFill/>
        </p:spPr>
        <p:txBody>
          <a:bodyPr wrap="square" rtlCol="0">
            <a:spAutoFit/>
          </a:bodyPr>
          <a:lstStyle/>
          <a:p>
            <a:r>
              <a:rPr lang="en-US" sz="2400" dirty="0"/>
              <a:t>Methods used include the application of disinfectants by wiping, spraying, and dipping but, arguably, the most effective way of disinfection of hatching eggs is fumigation with </a:t>
            </a:r>
            <a:r>
              <a:rPr lang="en-US" sz="2400" dirty="0">
                <a:solidFill>
                  <a:srgbClr val="C00000"/>
                </a:solidFill>
              </a:rPr>
              <a:t>formaldehyde</a:t>
            </a:r>
            <a:r>
              <a:rPr lang="en-US" sz="2400" dirty="0"/>
              <a:t>. Eggs can be fumigated during incubation or just after the transfer to the hatchery, but most commonly it is prior to incubation. Formaldehyde is also a toxic chemical and, as such, can seriously damage the dormant embryo. </a:t>
            </a:r>
          </a:p>
        </p:txBody>
      </p:sp>
    </p:spTree>
    <p:extLst>
      <p:ext uri="{BB962C8B-B14F-4D97-AF65-F5344CB8AC3E}">
        <p14:creationId xmlns:p14="http://schemas.microsoft.com/office/powerpoint/2010/main" val="4039025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s-CO" sz="4000" b="1" dirty="0" err="1" smtClean="0"/>
              <a:t>Formaldehyde</a:t>
            </a:r>
            <a:r>
              <a:rPr lang="es-CO" sz="4000" b="1" dirty="0" smtClean="0"/>
              <a:t> </a:t>
            </a:r>
            <a:r>
              <a:rPr lang="es-CO" sz="4000" b="1" dirty="0" smtClean="0"/>
              <a:t>vs. </a:t>
            </a:r>
            <a:r>
              <a:rPr lang="es-CO" sz="4000" b="1" dirty="0" err="1" smtClean="0"/>
              <a:t>Path-Away</a:t>
            </a:r>
            <a:r>
              <a:rPr lang="es-CO" sz="4000" b="1" dirty="0" smtClean="0"/>
              <a:t>®</a:t>
            </a:r>
            <a:endParaRPr lang="es-CO" sz="4000" b="1" dirty="0"/>
          </a:p>
        </p:txBody>
      </p:sp>
      <p:graphicFrame>
        <p:nvGraphicFramePr>
          <p:cNvPr id="4" name="Table 12"/>
          <p:cNvGraphicFramePr>
            <a:graphicFrameLocks noGrp="1"/>
          </p:cNvGraphicFramePr>
          <p:nvPr>
            <p:extLst>
              <p:ext uri="{D42A27DB-BD31-4B8C-83A1-F6EECF244321}">
                <p14:modId xmlns:p14="http://schemas.microsoft.com/office/powerpoint/2010/main" val="4021621564"/>
              </p:ext>
            </p:extLst>
          </p:nvPr>
        </p:nvGraphicFramePr>
        <p:xfrm>
          <a:off x="342900" y="1325880"/>
          <a:ext cx="8458200" cy="3566160"/>
        </p:xfrm>
        <a:graphic>
          <a:graphicData uri="http://schemas.openxmlformats.org/drawingml/2006/table">
            <a:tbl>
              <a:tblPr firstRow="1" bandRow="1">
                <a:tableStyleId>{93296810-A885-4BE3-A3E7-6D5BEEA58F35}</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370840">
                <a:tc>
                  <a:txBody>
                    <a:bodyPr/>
                    <a:lstStyle/>
                    <a:p>
                      <a:pPr algn="ctr"/>
                      <a:r>
                        <a:rPr lang="es-CO" sz="2000" noProof="0" dirty="0" err="1" smtClean="0">
                          <a:solidFill>
                            <a:srgbClr val="002060"/>
                          </a:solidFill>
                        </a:rPr>
                        <a:t>Formaldehyde</a:t>
                      </a:r>
                      <a:endParaRPr lang="es-CO" sz="2000" noProof="0" dirty="0">
                        <a:solidFill>
                          <a:srgbClr val="002060"/>
                        </a:solidFill>
                      </a:endParaRPr>
                    </a:p>
                  </a:txBody>
                  <a:tcPr/>
                </a:tc>
                <a:tc>
                  <a:txBody>
                    <a:bodyPr/>
                    <a:lstStyle/>
                    <a:p>
                      <a:pPr algn="ctr"/>
                      <a:r>
                        <a:rPr lang="es-CO" sz="2000" noProof="0" dirty="0" err="1" smtClean="0">
                          <a:solidFill>
                            <a:srgbClr val="002060"/>
                          </a:solidFill>
                        </a:rPr>
                        <a:t>Path-Away</a:t>
                      </a:r>
                      <a:r>
                        <a:rPr lang="es-CO" sz="2000" noProof="0" dirty="0" smtClean="0">
                          <a:solidFill>
                            <a:srgbClr val="002060"/>
                          </a:solidFill>
                        </a:rPr>
                        <a:t>®</a:t>
                      </a:r>
                      <a:endParaRPr lang="es-CO" sz="2000" noProof="0" dirty="0">
                        <a:solidFill>
                          <a:srgbClr val="002060"/>
                        </a:solidFill>
                      </a:endParaRPr>
                    </a:p>
                  </a:txBody>
                  <a:tcPr/>
                </a:tc>
                <a:extLst>
                  <a:ext uri="{0D108BD9-81ED-4DB2-BD59-A6C34878D82A}">
                    <a16:rowId xmlns:a16="http://schemas.microsoft.com/office/drawing/2014/main" val="10000"/>
                  </a:ext>
                </a:extLst>
              </a:tr>
              <a:tr h="370840">
                <a:tc>
                  <a:txBody>
                    <a:bodyPr/>
                    <a:lstStyle/>
                    <a:p>
                      <a:r>
                        <a:rPr lang="en-US" sz="2000" dirty="0" smtClean="0">
                          <a:solidFill>
                            <a:srgbClr val="FF0000"/>
                          </a:solidFill>
                        </a:rPr>
                        <a:t>Chemical based</a:t>
                      </a:r>
                      <a:endParaRPr lang="en-US" sz="2000" dirty="0">
                        <a:solidFill>
                          <a:srgbClr val="FF0000"/>
                        </a:solidFill>
                      </a:endParaRPr>
                    </a:p>
                  </a:txBody>
                  <a:tcPr/>
                </a:tc>
                <a:tc>
                  <a:txBody>
                    <a:bodyPr/>
                    <a:lstStyle/>
                    <a:p>
                      <a:r>
                        <a:rPr lang="en-US" sz="2000" dirty="0" smtClean="0">
                          <a:solidFill>
                            <a:srgbClr val="00B050"/>
                          </a:solidFill>
                        </a:rPr>
                        <a:t>Organic based</a:t>
                      </a:r>
                      <a:endParaRPr lang="en-US" sz="2000" dirty="0">
                        <a:solidFill>
                          <a:srgbClr val="00B050"/>
                        </a:solidFill>
                      </a:endParaRPr>
                    </a:p>
                  </a:txBody>
                  <a:tcPr/>
                </a:tc>
                <a:extLst>
                  <a:ext uri="{0D108BD9-81ED-4DB2-BD59-A6C34878D82A}">
                    <a16:rowId xmlns:a16="http://schemas.microsoft.com/office/drawing/2014/main" val="10001"/>
                  </a:ext>
                </a:extLst>
              </a:tr>
              <a:tr h="370840">
                <a:tc>
                  <a:txBody>
                    <a:bodyPr/>
                    <a:lstStyle/>
                    <a:p>
                      <a:r>
                        <a:rPr lang="en-US" sz="2000" dirty="0" smtClean="0">
                          <a:solidFill>
                            <a:srgbClr val="FF0000"/>
                          </a:solidFill>
                        </a:rPr>
                        <a:t>Eye contact hazard</a:t>
                      </a:r>
                      <a:endParaRPr lang="en-US" sz="2000" dirty="0">
                        <a:solidFill>
                          <a:srgbClr val="FF0000"/>
                        </a:solidFill>
                      </a:endParaRPr>
                    </a:p>
                  </a:txBody>
                  <a:tcPr/>
                </a:tc>
                <a:tc>
                  <a:txBody>
                    <a:bodyPr/>
                    <a:lstStyle/>
                    <a:p>
                      <a:r>
                        <a:rPr lang="en-US" sz="2000" dirty="0" smtClean="0">
                          <a:solidFill>
                            <a:srgbClr val="00B050"/>
                          </a:solidFill>
                        </a:rPr>
                        <a:t>Slight stinging</a:t>
                      </a:r>
                      <a:endParaRPr lang="en-US" sz="2000" dirty="0">
                        <a:solidFill>
                          <a:srgbClr val="00B050"/>
                        </a:solidFill>
                      </a:endParaRPr>
                    </a:p>
                  </a:txBody>
                  <a:tcPr/>
                </a:tc>
                <a:extLst>
                  <a:ext uri="{0D108BD9-81ED-4DB2-BD59-A6C34878D82A}">
                    <a16:rowId xmlns:a16="http://schemas.microsoft.com/office/drawing/2014/main" val="10002"/>
                  </a:ext>
                </a:extLst>
              </a:tr>
              <a:tr h="370840">
                <a:tc>
                  <a:txBody>
                    <a:bodyPr/>
                    <a:lstStyle/>
                    <a:p>
                      <a:r>
                        <a:rPr lang="en-US" sz="2000" dirty="0" smtClean="0">
                          <a:solidFill>
                            <a:srgbClr val="FF0000"/>
                          </a:solidFill>
                        </a:rPr>
                        <a:t>Skin contact hazard</a:t>
                      </a:r>
                      <a:endParaRPr lang="en-US" sz="2000" dirty="0">
                        <a:solidFill>
                          <a:srgbClr val="FF0000"/>
                        </a:solidFill>
                      </a:endParaRPr>
                    </a:p>
                  </a:txBody>
                  <a:tcPr/>
                </a:tc>
                <a:tc>
                  <a:txBody>
                    <a:bodyPr/>
                    <a:lstStyle/>
                    <a:p>
                      <a:r>
                        <a:rPr lang="en-US" sz="2000" dirty="0" smtClean="0">
                          <a:solidFill>
                            <a:srgbClr val="00B050"/>
                          </a:solidFill>
                        </a:rPr>
                        <a:t>None</a:t>
                      </a:r>
                      <a:endParaRPr lang="en-US" sz="2000" dirty="0">
                        <a:solidFill>
                          <a:srgbClr val="00B050"/>
                        </a:solidFill>
                      </a:endParaRPr>
                    </a:p>
                  </a:txBody>
                  <a:tcPr/>
                </a:tc>
                <a:extLst>
                  <a:ext uri="{0D108BD9-81ED-4DB2-BD59-A6C34878D82A}">
                    <a16:rowId xmlns:a16="http://schemas.microsoft.com/office/drawing/2014/main" val="10003"/>
                  </a:ext>
                </a:extLst>
              </a:tr>
              <a:tr h="370840">
                <a:tc>
                  <a:txBody>
                    <a:bodyPr/>
                    <a:lstStyle/>
                    <a:p>
                      <a:r>
                        <a:rPr lang="en-US" sz="2000" dirty="0" smtClean="0">
                          <a:solidFill>
                            <a:srgbClr val="FF0000"/>
                          </a:solidFill>
                        </a:rPr>
                        <a:t>Inhalation hazard</a:t>
                      </a:r>
                      <a:endParaRPr lang="en-US" sz="2000" dirty="0">
                        <a:solidFill>
                          <a:srgbClr val="FF0000"/>
                        </a:solidFill>
                      </a:endParaRPr>
                    </a:p>
                  </a:txBody>
                  <a:tcPr/>
                </a:tc>
                <a:tc>
                  <a:txBody>
                    <a:bodyPr/>
                    <a:lstStyle/>
                    <a:p>
                      <a:r>
                        <a:rPr lang="en-US" sz="2000" dirty="0" smtClean="0">
                          <a:solidFill>
                            <a:srgbClr val="00B050"/>
                          </a:solidFill>
                        </a:rPr>
                        <a:t>None</a:t>
                      </a:r>
                      <a:endParaRPr lang="en-US" sz="2000" dirty="0">
                        <a:solidFill>
                          <a:srgbClr val="00B050"/>
                        </a:solidFill>
                      </a:endParaRPr>
                    </a:p>
                  </a:txBody>
                  <a:tcPr/>
                </a:tc>
                <a:extLst>
                  <a:ext uri="{0D108BD9-81ED-4DB2-BD59-A6C34878D82A}">
                    <a16:rowId xmlns:a16="http://schemas.microsoft.com/office/drawing/2014/main" val="10004"/>
                  </a:ext>
                </a:extLst>
              </a:tr>
              <a:tr h="370840">
                <a:tc>
                  <a:txBody>
                    <a:bodyPr/>
                    <a:lstStyle/>
                    <a:p>
                      <a:r>
                        <a:rPr lang="en-US" sz="2000" dirty="0" smtClean="0">
                          <a:solidFill>
                            <a:srgbClr val="FF0000"/>
                          </a:solidFill>
                        </a:rPr>
                        <a:t>Ingestion hazard</a:t>
                      </a:r>
                      <a:endParaRPr lang="en-US" sz="2000" dirty="0">
                        <a:solidFill>
                          <a:srgbClr val="FF0000"/>
                        </a:solidFill>
                      </a:endParaRPr>
                    </a:p>
                  </a:txBody>
                  <a:tcPr/>
                </a:tc>
                <a:tc>
                  <a:txBody>
                    <a:bodyPr/>
                    <a:lstStyle/>
                    <a:p>
                      <a:r>
                        <a:rPr lang="en-US" sz="2000" dirty="0" smtClean="0">
                          <a:solidFill>
                            <a:srgbClr val="00B050"/>
                          </a:solidFill>
                        </a:rPr>
                        <a:t>None FDA approved ingredients</a:t>
                      </a:r>
                      <a:endParaRPr lang="en-US" sz="2000" dirty="0">
                        <a:solidFill>
                          <a:srgbClr val="00B050"/>
                        </a:solidFill>
                      </a:endParaRPr>
                    </a:p>
                  </a:txBody>
                  <a:tcPr/>
                </a:tc>
                <a:extLst>
                  <a:ext uri="{0D108BD9-81ED-4DB2-BD59-A6C34878D82A}">
                    <a16:rowId xmlns:a16="http://schemas.microsoft.com/office/drawing/2014/main" val="10005"/>
                  </a:ext>
                </a:extLst>
              </a:tr>
              <a:tr h="370840">
                <a:tc>
                  <a:txBody>
                    <a:bodyPr/>
                    <a:lstStyle/>
                    <a:p>
                      <a:r>
                        <a:rPr lang="en-US" sz="2000" dirty="0" smtClean="0">
                          <a:solidFill>
                            <a:srgbClr val="FF0000"/>
                          </a:solidFill>
                        </a:rPr>
                        <a:t>Flammable</a:t>
                      </a:r>
                      <a:endParaRPr lang="en-US" sz="2000" dirty="0">
                        <a:solidFill>
                          <a:srgbClr val="FF0000"/>
                        </a:solidFill>
                      </a:endParaRPr>
                    </a:p>
                  </a:txBody>
                  <a:tcPr/>
                </a:tc>
                <a:tc>
                  <a:txBody>
                    <a:bodyPr/>
                    <a:lstStyle/>
                    <a:p>
                      <a:r>
                        <a:rPr lang="en-US" sz="2000" dirty="0" smtClean="0">
                          <a:solidFill>
                            <a:srgbClr val="00B050"/>
                          </a:solidFill>
                        </a:rPr>
                        <a:t>Non-flammable</a:t>
                      </a:r>
                      <a:endParaRPr lang="en-US" sz="2000" dirty="0">
                        <a:solidFill>
                          <a:srgbClr val="00B050"/>
                        </a:solidFill>
                      </a:endParaRPr>
                    </a:p>
                  </a:txBody>
                  <a:tcPr/>
                </a:tc>
                <a:extLst>
                  <a:ext uri="{0D108BD9-81ED-4DB2-BD59-A6C34878D82A}">
                    <a16:rowId xmlns:a16="http://schemas.microsoft.com/office/drawing/2014/main" val="10006"/>
                  </a:ext>
                </a:extLst>
              </a:tr>
              <a:tr h="370840">
                <a:tc>
                  <a:txBody>
                    <a:bodyPr/>
                    <a:lstStyle/>
                    <a:p>
                      <a:r>
                        <a:rPr lang="en-US" sz="2000" dirty="0" smtClean="0">
                          <a:solidFill>
                            <a:srgbClr val="FF0000"/>
                          </a:solidFill>
                        </a:rPr>
                        <a:t>Safety glasses, respirator, gloves</a:t>
                      </a:r>
                      <a:endParaRPr lang="en-US" sz="2000" dirty="0">
                        <a:solidFill>
                          <a:srgbClr val="FF0000"/>
                        </a:solidFill>
                      </a:endParaRPr>
                    </a:p>
                  </a:txBody>
                  <a:tcPr/>
                </a:tc>
                <a:tc>
                  <a:txBody>
                    <a:bodyPr/>
                    <a:lstStyle/>
                    <a:p>
                      <a:r>
                        <a:rPr lang="en-US" sz="2000" dirty="0" smtClean="0">
                          <a:solidFill>
                            <a:srgbClr val="00B050"/>
                          </a:solidFill>
                        </a:rPr>
                        <a:t>Safety glasses only</a:t>
                      </a:r>
                      <a:endParaRPr lang="en-US" sz="2000" dirty="0">
                        <a:solidFill>
                          <a:srgbClr val="00B050"/>
                        </a:solidFill>
                      </a:endParaRPr>
                    </a:p>
                  </a:txBody>
                  <a:tcPr/>
                </a:tc>
                <a:extLst>
                  <a:ext uri="{0D108BD9-81ED-4DB2-BD59-A6C34878D82A}">
                    <a16:rowId xmlns:a16="http://schemas.microsoft.com/office/drawing/2014/main" val="10007"/>
                  </a:ext>
                </a:extLst>
              </a:tr>
              <a:tr h="370840">
                <a:tc>
                  <a:txBody>
                    <a:bodyPr/>
                    <a:lstStyle/>
                    <a:p>
                      <a:r>
                        <a:rPr lang="en-US" sz="2000" dirty="0" smtClean="0">
                          <a:solidFill>
                            <a:srgbClr val="FF0000"/>
                          </a:solidFill>
                        </a:rPr>
                        <a:t>Toxicity</a:t>
                      </a:r>
                      <a:r>
                        <a:rPr lang="en-US" sz="2000" baseline="0" dirty="0" smtClean="0">
                          <a:solidFill>
                            <a:srgbClr val="FF0000"/>
                          </a:solidFill>
                        </a:rPr>
                        <a:t> LD50   42 mg/kg</a:t>
                      </a:r>
                      <a:endParaRPr lang="en-US" sz="2000" dirty="0">
                        <a:solidFill>
                          <a:srgbClr val="FF0000"/>
                        </a:solidFill>
                      </a:endParaRPr>
                    </a:p>
                  </a:txBody>
                  <a:tcPr/>
                </a:tc>
                <a:tc>
                  <a:txBody>
                    <a:bodyPr/>
                    <a:lstStyle/>
                    <a:p>
                      <a:r>
                        <a:rPr lang="en-US" sz="2000" dirty="0" smtClean="0">
                          <a:solidFill>
                            <a:srgbClr val="00B050"/>
                          </a:solidFill>
                        </a:rPr>
                        <a:t>Toxicity  LD50   180,000 mg/kg</a:t>
                      </a:r>
                      <a:endParaRPr lang="en-US" sz="2000" dirty="0">
                        <a:solidFill>
                          <a:srgbClr val="00B050"/>
                        </a:solidFill>
                      </a:endParaRPr>
                    </a:p>
                  </a:txBody>
                  <a:tcPr/>
                </a:tc>
                <a:extLst>
                  <a:ext uri="{0D108BD9-81ED-4DB2-BD59-A6C34878D82A}">
                    <a16:rowId xmlns:a16="http://schemas.microsoft.com/office/drawing/2014/main" val="10008"/>
                  </a:ext>
                </a:extLst>
              </a:tr>
            </a:tbl>
          </a:graphicData>
        </a:graphic>
      </p:graphicFrame>
      <p:sp>
        <p:nvSpPr>
          <p:cNvPr id="5" name="CuadroTexto 4"/>
          <p:cNvSpPr txBox="1"/>
          <p:nvPr/>
        </p:nvSpPr>
        <p:spPr>
          <a:xfrm>
            <a:off x="342900" y="5257800"/>
            <a:ext cx="8458200" cy="461665"/>
          </a:xfrm>
          <a:prstGeom prst="rect">
            <a:avLst/>
          </a:prstGeom>
          <a:noFill/>
        </p:spPr>
        <p:txBody>
          <a:bodyPr wrap="square" rtlCol="0">
            <a:spAutoFit/>
          </a:bodyPr>
          <a:lstStyle/>
          <a:p>
            <a:r>
              <a:rPr lang="es-CO" sz="2400" b="1" dirty="0" err="1" smtClean="0"/>
              <a:t>Formaldehyde</a:t>
            </a:r>
            <a:r>
              <a:rPr lang="es-CO" sz="2400" b="1" dirty="0" smtClean="0"/>
              <a:t> </a:t>
            </a:r>
            <a:r>
              <a:rPr lang="es-CO" sz="2400" b="1" dirty="0" err="1" smtClean="0"/>
              <a:t>is</a:t>
            </a:r>
            <a:r>
              <a:rPr lang="es-CO" sz="2400" b="1" dirty="0" smtClean="0"/>
              <a:t> </a:t>
            </a:r>
            <a:r>
              <a:rPr lang="es-CO" sz="2400" b="1" dirty="0" smtClean="0"/>
              <a:t>4,285 </a:t>
            </a:r>
            <a:r>
              <a:rPr lang="es-CO" sz="2400" b="1" dirty="0" smtClean="0"/>
              <a:t>times more </a:t>
            </a:r>
            <a:r>
              <a:rPr lang="es-CO" sz="2400" b="1" dirty="0" err="1" smtClean="0"/>
              <a:t>toxic</a:t>
            </a:r>
            <a:r>
              <a:rPr lang="es-CO" sz="2400" b="1" dirty="0" smtClean="0"/>
              <a:t> </a:t>
            </a:r>
            <a:r>
              <a:rPr lang="es-CO" sz="2400" b="1" dirty="0" err="1" smtClean="0"/>
              <a:t>than</a:t>
            </a:r>
            <a:r>
              <a:rPr lang="es-CO" sz="2400" b="1" dirty="0" smtClean="0"/>
              <a:t> </a:t>
            </a:r>
            <a:r>
              <a:rPr lang="es-CO" sz="2400" b="1" dirty="0" err="1" smtClean="0"/>
              <a:t>Path-Away</a:t>
            </a:r>
            <a:r>
              <a:rPr lang="es-CO" sz="2400" b="1" dirty="0" smtClean="0"/>
              <a:t>®</a:t>
            </a:r>
            <a:endParaRPr lang="es-CO" sz="2400" b="1" dirty="0"/>
          </a:p>
        </p:txBody>
      </p:sp>
    </p:spTree>
    <p:extLst>
      <p:ext uri="{BB962C8B-B14F-4D97-AF65-F5344CB8AC3E}">
        <p14:creationId xmlns:p14="http://schemas.microsoft.com/office/powerpoint/2010/main" val="3787082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s-CO" sz="4000" b="1" dirty="0" err="1" smtClean="0"/>
              <a:t>Formaldehyde</a:t>
            </a:r>
            <a:r>
              <a:rPr lang="es-CO" sz="4000" b="1" dirty="0" smtClean="0"/>
              <a:t> vs</a:t>
            </a:r>
            <a:r>
              <a:rPr lang="es-CO" sz="4000" b="1" dirty="0" smtClean="0"/>
              <a:t>. </a:t>
            </a:r>
            <a:r>
              <a:rPr lang="es-CO" sz="4000" b="1" dirty="0" err="1" smtClean="0"/>
              <a:t>Path-Away</a:t>
            </a:r>
            <a:r>
              <a:rPr lang="es-CO" sz="4000" b="1" dirty="0" smtClean="0"/>
              <a:t>®</a:t>
            </a:r>
            <a:endParaRPr lang="es-CO" sz="4000" b="1" dirty="0"/>
          </a:p>
        </p:txBody>
      </p:sp>
      <p:graphicFrame>
        <p:nvGraphicFramePr>
          <p:cNvPr id="4" name="Table 12"/>
          <p:cNvGraphicFramePr>
            <a:graphicFrameLocks noGrp="1"/>
          </p:cNvGraphicFramePr>
          <p:nvPr>
            <p:extLst>
              <p:ext uri="{D42A27DB-BD31-4B8C-83A1-F6EECF244321}">
                <p14:modId xmlns:p14="http://schemas.microsoft.com/office/powerpoint/2010/main" val="250355158"/>
              </p:ext>
            </p:extLst>
          </p:nvPr>
        </p:nvGraphicFramePr>
        <p:xfrm>
          <a:off x="342900" y="1524000"/>
          <a:ext cx="8458200" cy="3200400"/>
        </p:xfrm>
        <a:graphic>
          <a:graphicData uri="http://schemas.openxmlformats.org/drawingml/2006/table">
            <a:tbl>
              <a:tblPr firstRow="1" bandRow="1">
                <a:tableStyleId>{93296810-A885-4BE3-A3E7-6D5BEEA58F35}</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370840">
                <a:tc>
                  <a:txBody>
                    <a:bodyPr/>
                    <a:lstStyle/>
                    <a:p>
                      <a:pPr algn="ctr"/>
                      <a:r>
                        <a:rPr lang="en-US" sz="2000" dirty="0" smtClean="0">
                          <a:solidFill>
                            <a:srgbClr val="002060"/>
                          </a:solidFill>
                        </a:rPr>
                        <a:t>Formaldehyde</a:t>
                      </a:r>
                      <a:endParaRPr lang="en-US" sz="2000" dirty="0">
                        <a:solidFill>
                          <a:srgbClr val="002060"/>
                        </a:solidFill>
                      </a:endParaRPr>
                    </a:p>
                  </a:txBody>
                  <a:tcPr/>
                </a:tc>
                <a:tc>
                  <a:txBody>
                    <a:bodyPr/>
                    <a:lstStyle/>
                    <a:p>
                      <a:pPr algn="ctr"/>
                      <a:r>
                        <a:rPr lang="en-US" sz="2000" dirty="0" smtClean="0">
                          <a:solidFill>
                            <a:srgbClr val="002060"/>
                          </a:solidFill>
                        </a:rPr>
                        <a:t>Path-Away®</a:t>
                      </a:r>
                      <a:endParaRPr lang="en-US" sz="2000" dirty="0">
                        <a:solidFill>
                          <a:srgbClr val="002060"/>
                        </a:solidFill>
                      </a:endParaRPr>
                    </a:p>
                  </a:txBody>
                  <a:tcPr/>
                </a:tc>
                <a:extLst>
                  <a:ext uri="{0D108BD9-81ED-4DB2-BD59-A6C34878D82A}">
                    <a16:rowId xmlns:a16="http://schemas.microsoft.com/office/drawing/2014/main" val="10000"/>
                  </a:ext>
                </a:extLst>
              </a:tr>
              <a:tr h="370840">
                <a:tc>
                  <a:txBody>
                    <a:bodyPr/>
                    <a:lstStyle/>
                    <a:p>
                      <a:r>
                        <a:rPr lang="en-US" sz="2000" dirty="0" smtClean="0">
                          <a:solidFill>
                            <a:srgbClr val="FF0000"/>
                          </a:solidFill>
                        </a:rPr>
                        <a:t>Concentration/time sensitive.</a:t>
                      </a:r>
                    </a:p>
                    <a:p>
                      <a:r>
                        <a:rPr lang="en-US" sz="2000" dirty="0" smtClean="0">
                          <a:solidFill>
                            <a:srgbClr val="FF0000"/>
                          </a:solidFill>
                        </a:rPr>
                        <a:t>Suggested 20 minute time. Possible cuticle degradation.</a:t>
                      </a:r>
                      <a:endParaRPr lang="en-US" sz="2000" dirty="0">
                        <a:solidFill>
                          <a:srgbClr val="FF0000"/>
                        </a:solidFill>
                      </a:endParaRPr>
                    </a:p>
                  </a:txBody>
                  <a:tcPr/>
                </a:tc>
                <a:tc>
                  <a:txBody>
                    <a:bodyPr/>
                    <a:lstStyle/>
                    <a:p>
                      <a:r>
                        <a:rPr lang="en-US" sz="2000" dirty="0" smtClean="0">
                          <a:solidFill>
                            <a:srgbClr val="00B050"/>
                          </a:solidFill>
                        </a:rPr>
                        <a:t>Verified concentration/time</a:t>
                      </a:r>
                      <a:r>
                        <a:rPr lang="en-US" sz="2000" baseline="0" dirty="0" smtClean="0">
                          <a:solidFill>
                            <a:srgbClr val="00B050"/>
                          </a:solidFill>
                        </a:rPr>
                        <a:t>  it is effective in less than 5 minutes.</a:t>
                      </a:r>
                    </a:p>
                    <a:p>
                      <a:r>
                        <a:rPr lang="en-US" sz="2000" baseline="0" dirty="0" smtClean="0">
                          <a:solidFill>
                            <a:srgbClr val="00B050"/>
                          </a:solidFill>
                        </a:rPr>
                        <a:t>Harmless to egg structure</a:t>
                      </a:r>
                      <a:endParaRPr lang="en-US" sz="2000" dirty="0">
                        <a:solidFill>
                          <a:srgbClr val="00B050"/>
                        </a:solidFill>
                      </a:endParaRPr>
                    </a:p>
                  </a:txBody>
                  <a:tcPr/>
                </a:tc>
                <a:extLst>
                  <a:ext uri="{0D108BD9-81ED-4DB2-BD59-A6C34878D82A}">
                    <a16:rowId xmlns:a16="http://schemas.microsoft.com/office/drawing/2014/main" val="10001"/>
                  </a:ext>
                </a:extLst>
              </a:tr>
              <a:tr h="370840">
                <a:tc>
                  <a:txBody>
                    <a:bodyPr/>
                    <a:lstStyle/>
                    <a:p>
                      <a:r>
                        <a:rPr lang="en-US" sz="2000" dirty="0" smtClean="0">
                          <a:solidFill>
                            <a:srgbClr val="FF0000"/>
                          </a:solidFill>
                        </a:rPr>
                        <a:t>Humidity of pathogenic</a:t>
                      </a:r>
                      <a:r>
                        <a:rPr lang="en-US" sz="2000" baseline="0" dirty="0" smtClean="0">
                          <a:solidFill>
                            <a:srgbClr val="FF0000"/>
                          </a:solidFill>
                        </a:rPr>
                        <a:t> genus</a:t>
                      </a:r>
                      <a:endParaRPr lang="en-US" sz="2000" dirty="0">
                        <a:solidFill>
                          <a:srgbClr val="FF0000"/>
                        </a:solidFill>
                      </a:endParaRPr>
                    </a:p>
                  </a:txBody>
                  <a:tcPr/>
                </a:tc>
                <a:tc>
                  <a:txBody>
                    <a:bodyPr/>
                    <a:lstStyle/>
                    <a:p>
                      <a:r>
                        <a:rPr lang="en-US" sz="2000" dirty="0" smtClean="0">
                          <a:solidFill>
                            <a:srgbClr val="00B050"/>
                          </a:solidFill>
                        </a:rPr>
                        <a:t>Humidity tolerant</a:t>
                      </a:r>
                      <a:endParaRPr lang="en-US" sz="2000" dirty="0">
                        <a:solidFill>
                          <a:srgbClr val="00B050"/>
                        </a:solidFill>
                      </a:endParaRPr>
                    </a:p>
                  </a:txBody>
                  <a:tcPr/>
                </a:tc>
                <a:extLst>
                  <a:ext uri="{0D108BD9-81ED-4DB2-BD59-A6C34878D82A}">
                    <a16:rowId xmlns:a16="http://schemas.microsoft.com/office/drawing/2014/main" val="10002"/>
                  </a:ext>
                </a:extLst>
              </a:tr>
              <a:tr h="370840">
                <a:tc>
                  <a:txBody>
                    <a:bodyPr/>
                    <a:lstStyle/>
                    <a:p>
                      <a:r>
                        <a:rPr lang="en-US" sz="2000" dirty="0" smtClean="0">
                          <a:solidFill>
                            <a:srgbClr val="FF0000"/>
                          </a:solidFill>
                        </a:rPr>
                        <a:t>Temperature sensitive</a:t>
                      </a:r>
                    </a:p>
                    <a:p>
                      <a:r>
                        <a:rPr lang="en-US" sz="2000" dirty="0" smtClean="0">
                          <a:solidFill>
                            <a:srgbClr val="FF0000"/>
                          </a:solidFill>
                        </a:rPr>
                        <a:t>Storage temperature critical</a:t>
                      </a:r>
                      <a:endParaRPr lang="en-US" sz="2000" dirty="0">
                        <a:solidFill>
                          <a:srgbClr val="FF0000"/>
                        </a:solidFill>
                      </a:endParaRPr>
                    </a:p>
                  </a:txBody>
                  <a:tcPr/>
                </a:tc>
                <a:tc>
                  <a:txBody>
                    <a:bodyPr/>
                    <a:lstStyle/>
                    <a:p>
                      <a:r>
                        <a:rPr lang="en-US" sz="2000" dirty="0" smtClean="0">
                          <a:solidFill>
                            <a:srgbClr val="00B050"/>
                          </a:solidFill>
                        </a:rPr>
                        <a:t>Thermo tolerant</a:t>
                      </a:r>
                    </a:p>
                    <a:p>
                      <a:r>
                        <a:rPr lang="en-US" sz="2000" dirty="0" smtClean="0">
                          <a:solidFill>
                            <a:srgbClr val="00B050"/>
                          </a:solidFill>
                        </a:rPr>
                        <a:t>Not affected by storage temps</a:t>
                      </a:r>
                      <a:endParaRPr lang="en-US" sz="2000" dirty="0">
                        <a:solidFill>
                          <a:srgbClr val="00B050"/>
                        </a:solidFill>
                      </a:endParaRPr>
                    </a:p>
                  </a:txBody>
                  <a:tcPr/>
                </a:tc>
                <a:extLst>
                  <a:ext uri="{0D108BD9-81ED-4DB2-BD59-A6C34878D82A}">
                    <a16:rowId xmlns:a16="http://schemas.microsoft.com/office/drawing/2014/main" val="10003"/>
                  </a:ext>
                </a:extLst>
              </a:tr>
              <a:tr h="370840">
                <a:tc>
                  <a:txBody>
                    <a:bodyPr/>
                    <a:lstStyle/>
                    <a:p>
                      <a:r>
                        <a:rPr lang="en-US" sz="2000" dirty="0" smtClean="0">
                          <a:solidFill>
                            <a:srgbClr val="FF0000"/>
                          </a:solidFill>
                        </a:rPr>
                        <a:t>Organic matter content on shell affects efficacy by extending contact time</a:t>
                      </a:r>
                      <a:endParaRPr lang="en-US" sz="2000" dirty="0">
                        <a:solidFill>
                          <a:srgbClr val="FF0000"/>
                        </a:solidFill>
                      </a:endParaRPr>
                    </a:p>
                  </a:txBody>
                  <a:tcPr/>
                </a:tc>
                <a:tc>
                  <a:txBody>
                    <a:bodyPr/>
                    <a:lstStyle/>
                    <a:p>
                      <a:r>
                        <a:rPr lang="en-US" sz="2000" dirty="0" smtClean="0">
                          <a:solidFill>
                            <a:srgbClr val="00B050"/>
                          </a:solidFill>
                        </a:rPr>
                        <a:t>Efficacy on 170+ pathogens and not affected by organic surface material</a:t>
                      </a:r>
                      <a:endParaRPr lang="en-US" sz="2000" dirty="0">
                        <a:solidFill>
                          <a:srgbClr val="00B050"/>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56014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Main Goals</a:t>
            </a:r>
            <a:endParaRPr lang="en-US" sz="4000" b="1" dirty="0"/>
          </a:p>
        </p:txBody>
      </p:sp>
      <p:sp>
        <p:nvSpPr>
          <p:cNvPr id="3" name="CuadroTexto 2"/>
          <p:cNvSpPr txBox="1"/>
          <p:nvPr/>
        </p:nvSpPr>
        <p:spPr>
          <a:xfrm>
            <a:off x="533400" y="1752600"/>
            <a:ext cx="8077200" cy="3416320"/>
          </a:xfrm>
          <a:prstGeom prst="rect">
            <a:avLst/>
          </a:prstGeom>
          <a:noFill/>
        </p:spPr>
        <p:txBody>
          <a:bodyPr wrap="square" rtlCol="0">
            <a:spAutoFit/>
          </a:bodyPr>
          <a:lstStyle/>
          <a:p>
            <a:pPr marL="285750" indent="-285750">
              <a:buFont typeface="Arial" panose="020B0604020202020204" pitchFamily="34" charset="0"/>
              <a:buChar char="•"/>
            </a:pPr>
            <a:r>
              <a:rPr lang="es-CO" sz="2400" dirty="0" err="1" smtClean="0"/>
              <a:t>Increase</a:t>
            </a:r>
            <a:r>
              <a:rPr lang="es-CO" sz="2400" dirty="0" smtClean="0"/>
              <a:t> total </a:t>
            </a:r>
            <a:r>
              <a:rPr lang="es-CO" sz="2400" dirty="0" err="1" smtClean="0"/>
              <a:t>revenue</a:t>
            </a:r>
            <a:r>
              <a:rPr lang="es-CO" sz="2400" dirty="0" smtClean="0"/>
              <a:t>, and net </a:t>
            </a:r>
            <a:r>
              <a:rPr lang="es-CO" sz="2400" dirty="0" err="1" smtClean="0"/>
              <a:t>margin</a:t>
            </a:r>
            <a:r>
              <a:rPr lang="es-CO" sz="2400" dirty="0" smtClean="0"/>
              <a:t> </a:t>
            </a:r>
            <a:r>
              <a:rPr lang="es-CO" sz="2400" dirty="0" err="1" smtClean="0"/>
              <a:t>from</a:t>
            </a:r>
            <a:r>
              <a:rPr lang="es-CO" sz="2400" dirty="0" smtClean="0"/>
              <a:t> </a:t>
            </a:r>
            <a:r>
              <a:rPr lang="es-CO" sz="2400" dirty="0" err="1" smtClean="0"/>
              <a:t>operations</a:t>
            </a:r>
            <a:endParaRPr lang="es-CO" sz="2400" dirty="0" smtClean="0"/>
          </a:p>
          <a:p>
            <a:pPr marL="285750" indent="-285750">
              <a:buFont typeface="Arial" panose="020B0604020202020204" pitchFamily="34" charset="0"/>
              <a:buChar char="•"/>
            </a:pPr>
            <a:r>
              <a:rPr lang="es-CO" sz="2400" dirty="0" err="1" smtClean="0"/>
              <a:t>Achieve</a:t>
            </a:r>
            <a:r>
              <a:rPr lang="es-CO" sz="2400" dirty="0" smtClean="0"/>
              <a:t> </a:t>
            </a:r>
            <a:r>
              <a:rPr lang="es-CO" sz="2400" dirty="0" err="1" smtClean="0"/>
              <a:t>larger</a:t>
            </a:r>
            <a:r>
              <a:rPr lang="es-CO" sz="2400" dirty="0" smtClean="0"/>
              <a:t> </a:t>
            </a:r>
            <a:r>
              <a:rPr lang="es-CO" sz="2400" dirty="0" err="1" smtClean="0"/>
              <a:t>bird</a:t>
            </a:r>
            <a:r>
              <a:rPr lang="es-CO" sz="2400" dirty="0" smtClean="0"/>
              <a:t> </a:t>
            </a:r>
            <a:r>
              <a:rPr lang="es-CO" sz="2400" dirty="0" err="1" smtClean="0"/>
              <a:t>size</a:t>
            </a:r>
            <a:endParaRPr lang="es-CO" sz="2400" dirty="0" smtClean="0"/>
          </a:p>
          <a:p>
            <a:pPr marL="285750" indent="-285750">
              <a:buFont typeface="Arial" panose="020B0604020202020204" pitchFamily="34" charset="0"/>
              <a:buChar char="•"/>
            </a:pPr>
            <a:r>
              <a:rPr lang="es-CO" sz="2400" dirty="0" err="1" smtClean="0"/>
              <a:t>Healthier</a:t>
            </a:r>
            <a:r>
              <a:rPr lang="es-CO" sz="2400" dirty="0" smtClean="0"/>
              <a:t> </a:t>
            </a:r>
            <a:r>
              <a:rPr lang="es-CO" sz="2400" dirty="0" err="1" smtClean="0"/>
              <a:t>birds</a:t>
            </a:r>
            <a:endParaRPr lang="es-CO" sz="2400" dirty="0" smtClean="0"/>
          </a:p>
          <a:p>
            <a:pPr marL="285750" indent="-285750">
              <a:buFont typeface="Arial" panose="020B0604020202020204" pitchFamily="34" charset="0"/>
              <a:buChar char="•"/>
            </a:pPr>
            <a:r>
              <a:rPr lang="es-CO" sz="2400" dirty="0" err="1" smtClean="0"/>
              <a:t>Improve</a:t>
            </a:r>
            <a:r>
              <a:rPr lang="es-CO" sz="2400" dirty="0" smtClean="0"/>
              <a:t> </a:t>
            </a:r>
            <a:r>
              <a:rPr lang="es-CO" sz="2400" dirty="0" err="1" smtClean="0"/>
              <a:t>feed</a:t>
            </a:r>
            <a:r>
              <a:rPr lang="es-CO" sz="2400" dirty="0" smtClean="0"/>
              <a:t> </a:t>
            </a:r>
            <a:r>
              <a:rPr lang="es-CO" sz="2400" dirty="0" err="1" smtClean="0"/>
              <a:t>conversion</a:t>
            </a:r>
            <a:r>
              <a:rPr lang="es-CO" sz="2400" dirty="0" smtClean="0"/>
              <a:t> </a:t>
            </a:r>
            <a:r>
              <a:rPr lang="es-CO" sz="2400" dirty="0" err="1" smtClean="0"/>
              <a:t>rates</a:t>
            </a:r>
            <a:endParaRPr lang="es-CO" sz="2400" dirty="0" smtClean="0"/>
          </a:p>
          <a:p>
            <a:pPr marL="285750" indent="-285750">
              <a:buFont typeface="Arial" panose="020B0604020202020204" pitchFamily="34" charset="0"/>
              <a:buChar char="•"/>
            </a:pPr>
            <a:r>
              <a:rPr lang="es-CO" sz="2400" dirty="0" err="1" smtClean="0"/>
              <a:t>Increase</a:t>
            </a:r>
            <a:r>
              <a:rPr lang="es-CO" sz="2400" dirty="0" smtClean="0"/>
              <a:t> </a:t>
            </a:r>
            <a:r>
              <a:rPr lang="es-CO" sz="2400" dirty="0" err="1" smtClean="0"/>
              <a:t>egg</a:t>
            </a:r>
            <a:r>
              <a:rPr lang="es-CO" sz="2400" dirty="0" smtClean="0"/>
              <a:t> </a:t>
            </a:r>
            <a:r>
              <a:rPr lang="es-CO" sz="2400" dirty="0" err="1" smtClean="0"/>
              <a:t>production</a:t>
            </a:r>
            <a:r>
              <a:rPr lang="es-CO" sz="2400" dirty="0" smtClean="0"/>
              <a:t>, </a:t>
            </a:r>
            <a:r>
              <a:rPr lang="es-CO" sz="2400" dirty="0" err="1" smtClean="0"/>
              <a:t>while</a:t>
            </a:r>
            <a:r>
              <a:rPr lang="es-CO" sz="2400" dirty="0" smtClean="0"/>
              <a:t> </a:t>
            </a:r>
            <a:r>
              <a:rPr lang="es-CO" sz="2400" dirty="0" err="1" smtClean="0"/>
              <a:t>lowering</a:t>
            </a:r>
            <a:r>
              <a:rPr lang="es-CO" sz="2400" dirty="0" smtClean="0"/>
              <a:t> </a:t>
            </a:r>
            <a:r>
              <a:rPr lang="es-CO" sz="2400" dirty="0" err="1" smtClean="0"/>
              <a:t>egg</a:t>
            </a:r>
            <a:r>
              <a:rPr lang="es-CO" sz="2400" dirty="0" smtClean="0"/>
              <a:t> </a:t>
            </a:r>
            <a:r>
              <a:rPr lang="es-CO" sz="2400" dirty="0" smtClean="0"/>
              <a:t>loses</a:t>
            </a:r>
            <a:endParaRPr lang="es-CO" sz="2400" dirty="0" smtClean="0"/>
          </a:p>
          <a:p>
            <a:pPr marL="285750" indent="-285750">
              <a:buFont typeface="Arial" panose="020B0604020202020204" pitchFamily="34" charset="0"/>
              <a:buChar char="•"/>
            </a:pPr>
            <a:r>
              <a:rPr lang="es-CO" sz="2400" dirty="0" err="1" smtClean="0"/>
              <a:t>Breed</a:t>
            </a:r>
            <a:r>
              <a:rPr lang="es-CO" sz="2400" dirty="0" smtClean="0"/>
              <a:t> </a:t>
            </a:r>
            <a:r>
              <a:rPr lang="es-CO" sz="2400" dirty="0" err="1" smtClean="0"/>
              <a:t>chemical</a:t>
            </a:r>
            <a:r>
              <a:rPr lang="es-CO" sz="2400" dirty="0" smtClean="0"/>
              <a:t>-free and </a:t>
            </a:r>
            <a:r>
              <a:rPr lang="es-CO" sz="2400" dirty="0" err="1" smtClean="0"/>
              <a:t>organic</a:t>
            </a:r>
            <a:r>
              <a:rPr lang="es-CO" sz="2400" dirty="0" smtClean="0"/>
              <a:t> </a:t>
            </a:r>
            <a:r>
              <a:rPr lang="es-CO" sz="2400" dirty="0" err="1" smtClean="0"/>
              <a:t>birds</a:t>
            </a:r>
            <a:r>
              <a:rPr lang="es-CO" sz="2400" dirty="0" smtClean="0"/>
              <a:t> and </a:t>
            </a:r>
            <a:r>
              <a:rPr lang="es-CO" sz="2400" dirty="0" err="1" smtClean="0"/>
              <a:t>eggs</a:t>
            </a:r>
            <a:endParaRPr lang="es-CO" sz="2400" dirty="0" smtClean="0"/>
          </a:p>
          <a:p>
            <a:pPr marL="285750" indent="-285750">
              <a:buFont typeface="Arial" panose="020B0604020202020204" pitchFamily="34" charset="0"/>
              <a:buChar char="•"/>
            </a:pPr>
            <a:r>
              <a:rPr lang="es-CO" sz="2400" dirty="0" smtClean="0"/>
              <a:t>Reduce </a:t>
            </a:r>
            <a:r>
              <a:rPr lang="es-CO" sz="2400" dirty="0" err="1" smtClean="0"/>
              <a:t>insect</a:t>
            </a:r>
            <a:r>
              <a:rPr lang="es-CO" sz="2400" dirty="0" smtClean="0"/>
              <a:t> and parasite </a:t>
            </a:r>
            <a:r>
              <a:rPr lang="es-CO" sz="2400" dirty="0" err="1" smtClean="0"/>
              <a:t>burden</a:t>
            </a:r>
            <a:endParaRPr lang="es-CO" sz="2400" dirty="0" smtClean="0"/>
          </a:p>
          <a:p>
            <a:pPr marL="285750" indent="-285750">
              <a:buFont typeface="Arial" panose="020B0604020202020204" pitchFamily="34" charset="0"/>
              <a:buChar char="•"/>
            </a:pPr>
            <a:r>
              <a:rPr lang="es-CO" sz="2400" dirty="0" smtClean="0"/>
              <a:t>Reduce </a:t>
            </a:r>
            <a:r>
              <a:rPr lang="es-CO" sz="2400" dirty="0" err="1" smtClean="0"/>
              <a:t>ammonia</a:t>
            </a:r>
            <a:r>
              <a:rPr lang="es-CO" sz="2400" dirty="0" smtClean="0"/>
              <a:t> </a:t>
            </a:r>
            <a:r>
              <a:rPr lang="es-CO" sz="2400" dirty="0" err="1" smtClean="0"/>
              <a:t>smell</a:t>
            </a:r>
            <a:endParaRPr lang="es-CO" sz="2400" dirty="0" smtClean="0"/>
          </a:p>
          <a:p>
            <a:pPr marL="285750" indent="-285750">
              <a:buFont typeface="Arial" panose="020B0604020202020204" pitchFamily="34" charset="0"/>
              <a:buChar char="•"/>
            </a:pPr>
            <a:r>
              <a:rPr lang="es-CO" sz="2400" dirty="0" err="1" smtClean="0"/>
              <a:t>Apply</a:t>
            </a:r>
            <a:r>
              <a:rPr lang="es-CO" sz="2400" dirty="0" smtClean="0"/>
              <a:t> to full </a:t>
            </a:r>
            <a:r>
              <a:rPr lang="es-CO" sz="2400" dirty="0" err="1" smtClean="0"/>
              <a:t>operation</a:t>
            </a:r>
            <a:r>
              <a:rPr lang="es-CO" sz="2400" dirty="0" smtClean="0"/>
              <a:t> </a:t>
            </a:r>
            <a:r>
              <a:rPr lang="es-CO" sz="2400" dirty="0" err="1" smtClean="0"/>
              <a:t>from</a:t>
            </a:r>
            <a:r>
              <a:rPr lang="es-CO" sz="2400" dirty="0" smtClean="0"/>
              <a:t> </a:t>
            </a:r>
            <a:r>
              <a:rPr lang="es-CO" sz="2400" dirty="0" err="1" smtClean="0"/>
              <a:t>breeding</a:t>
            </a:r>
            <a:r>
              <a:rPr lang="es-CO" sz="2400" dirty="0" smtClean="0"/>
              <a:t> to </a:t>
            </a:r>
            <a:r>
              <a:rPr lang="es-CO" sz="2400" dirty="0" err="1" smtClean="0"/>
              <a:t>bird</a:t>
            </a:r>
            <a:r>
              <a:rPr lang="es-CO" sz="2400" dirty="0" smtClean="0"/>
              <a:t> </a:t>
            </a:r>
            <a:r>
              <a:rPr lang="es-CO" sz="2400" dirty="0" err="1" smtClean="0"/>
              <a:t>processing</a:t>
            </a:r>
            <a:endParaRPr lang="es-CO" sz="2400" dirty="0"/>
          </a:p>
        </p:txBody>
      </p:sp>
    </p:spTree>
    <p:extLst>
      <p:ext uri="{BB962C8B-B14F-4D97-AF65-F5344CB8AC3E}">
        <p14:creationId xmlns:p14="http://schemas.microsoft.com/office/powerpoint/2010/main" val="271318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s-CO" sz="4000" b="1" dirty="0" err="1" smtClean="0"/>
              <a:t>Formaldehyde</a:t>
            </a:r>
            <a:r>
              <a:rPr lang="es-CO" sz="4000" b="1" dirty="0" smtClean="0"/>
              <a:t> vs</a:t>
            </a:r>
            <a:r>
              <a:rPr lang="es-CO" sz="4000" b="1" dirty="0" smtClean="0"/>
              <a:t>. </a:t>
            </a:r>
            <a:r>
              <a:rPr lang="es-CO" sz="4000" b="1" dirty="0" err="1" smtClean="0"/>
              <a:t>Path-Away</a:t>
            </a:r>
            <a:r>
              <a:rPr lang="es-CO" sz="4000" b="1" dirty="0" smtClean="0"/>
              <a:t>®</a:t>
            </a:r>
            <a:endParaRPr lang="es-CO" sz="4000" b="1" dirty="0"/>
          </a:p>
        </p:txBody>
      </p:sp>
      <p:graphicFrame>
        <p:nvGraphicFramePr>
          <p:cNvPr id="4" name="Table 12"/>
          <p:cNvGraphicFramePr>
            <a:graphicFrameLocks noGrp="1"/>
          </p:cNvGraphicFramePr>
          <p:nvPr>
            <p:extLst>
              <p:ext uri="{D42A27DB-BD31-4B8C-83A1-F6EECF244321}">
                <p14:modId xmlns:p14="http://schemas.microsoft.com/office/powerpoint/2010/main" val="2582564920"/>
              </p:ext>
            </p:extLst>
          </p:nvPr>
        </p:nvGraphicFramePr>
        <p:xfrm>
          <a:off x="342900" y="2087880"/>
          <a:ext cx="8458200" cy="2377440"/>
        </p:xfrm>
        <a:graphic>
          <a:graphicData uri="http://schemas.openxmlformats.org/drawingml/2006/table">
            <a:tbl>
              <a:tblPr firstRow="1" bandRow="1">
                <a:tableStyleId>{93296810-A885-4BE3-A3E7-6D5BEEA58F35}</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370840">
                <a:tc>
                  <a:txBody>
                    <a:bodyPr/>
                    <a:lstStyle/>
                    <a:p>
                      <a:pPr algn="ctr"/>
                      <a:r>
                        <a:rPr lang="en-US" sz="2000" dirty="0" smtClean="0">
                          <a:solidFill>
                            <a:srgbClr val="002060"/>
                          </a:solidFill>
                        </a:rPr>
                        <a:t>Formaldehyde</a:t>
                      </a:r>
                      <a:endParaRPr lang="en-US" sz="2000" dirty="0">
                        <a:solidFill>
                          <a:srgbClr val="002060"/>
                        </a:solidFill>
                      </a:endParaRPr>
                    </a:p>
                  </a:txBody>
                  <a:tcPr/>
                </a:tc>
                <a:tc>
                  <a:txBody>
                    <a:bodyPr/>
                    <a:lstStyle/>
                    <a:p>
                      <a:pPr algn="ctr"/>
                      <a:r>
                        <a:rPr lang="en-US" sz="2000" dirty="0" smtClean="0">
                          <a:solidFill>
                            <a:srgbClr val="002060"/>
                          </a:solidFill>
                        </a:rPr>
                        <a:t>Path-Away®</a:t>
                      </a:r>
                      <a:endParaRPr lang="en-US" sz="2000" dirty="0">
                        <a:solidFill>
                          <a:srgbClr val="002060"/>
                        </a:solidFill>
                      </a:endParaRPr>
                    </a:p>
                  </a:txBody>
                  <a:tcPr/>
                </a:tc>
                <a:extLst>
                  <a:ext uri="{0D108BD9-81ED-4DB2-BD59-A6C34878D82A}">
                    <a16:rowId xmlns:a16="http://schemas.microsoft.com/office/drawing/2014/main" val="10000"/>
                  </a:ext>
                </a:extLst>
              </a:tr>
              <a:tr h="370840">
                <a:tc>
                  <a:txBody>
                    <a:bodyPr/>
                    <a:lstStyle/>
                    <a:p>
                      <a:r>
                        <a:rPr lang="en-US" sz="2000" dirty="0" smtClean="0">
                          <a:solidFill>
                            <a:srgbClr val="FF0000"/>
                          </a:solidFill>
                        </a:rPr>
                        <a:t>Effected by egg shell quality</a:t>
                      </a:r>
                      <a:endParaRPr lang="en-US" sz="2000" dirty="0">
                        <a:solidFill>
                          <a:srgbClr val="FF0000"/>
                        </a:solidFill>
                      </a:endParaRPr>
                    </a:p>
                  </a:txBody>
                  <a:tcPr/>
                </a:tc>
                <a:tc>
                  <a:txBody>
                    <a:bodyPr/>
                    <a:lstStyle/>
                    <a:p>
                      <a:r>
                        <a:rPr lang="en-US" sz="2000" dirty="0" smtClean="0">
                          <a:solidFill>
                            <a:srgbClr val="00B050"/>
                          </a:solidFill>
                        </a:rPr>
                        <a:t>Not affected</a:t>
                      </a:r>
                      <a:endParaRPr lang="en-US" sz="2000" dirty="0">
                        <a:solidFill>
                          <a:srgbClr val="00B050"/>
                        </a:solidFill>
                      </a:endParaRPr>
                    </a:p>
                  </a:txBody>
                  <a:tcPr/>
                </a:tc>
                <a:extLst>
                  <a:ext uri="{0D108BD9-81ED-4DB2-BD59-A6C34878D82A}">
                    <a16:rowId xmlns:a16="http://schemas.microsoft.com/office/drawing/2014/main" val="10001"/>
                  </a:ext>
                </a:extLst>
              </a:tr>
              <a:tr h="370840">
                <a:tc>
                  <a:txBody>
                    <a:bodyPr/>
                    <a:lstStyle/>
                    <a:p>
                      <a:r>
                        <a:rPr lang="en-US" sz="2000" dirty="0" smtClean="0">
                          <a:solidFill>
                            <a:srgbClr val="FF0000"/>
                          </a:solidFill>
                        </a:rPr>
                        <a:t>Effected by age of breeder stock</a:t>
                      </a:r>
                      <a:endParaRPr lang="en-US" sz="2000" dirty="0">
                        <a:solidFill>
                          <a:srgbClr val="FF0000"/>
                        </a:solidFill>
                      </a:endParaRPr>
                    </a:p>
                  </a:txBody>
                  <a:tcPr/>
                </a:tc>
                <a:tc>
                  <a:txBody>
                    <a:bodyPr/>
                    <a:lstStyle/>
                    <a:p>
                      <a:r>
                        <a:rPr lang="en-US" sz="2000" dirty="0" smtClean="0">
                          <a:solidFill>
                            <a:srgbClr val="00B050"/>
                          </a:solidFill>
                        </a:rPr>
                        <a:t>Not affected</a:t>
                      </a:r>
                      <a:endParaRPr lang="en-US" sz="2000" dirty="0">
                        <a:solidFill>
                          <a:srgbClr val="00B050"/>
                        </a:solidFill>
                      </a:endParaRPr>
                    </a:p>
                  </a:txBody>
                  <a:tcPr/>
                </a:tc>
                <a:extLst>
                  <a:ext uri="{0D108BD9-81ED-4DB2-BD59-A6C34878D82A}">
                    <a16:rowId xmlns:a16="http://schemas.microsoft.com/office/drawing/2014/main" val="10002"/>
                  </a:ext>
                </a:extLst>
              </a:tr>
              <a:tr h="370840">
                <a:tc>
                  <a:txBody>
                    <a:bodyPr/>
                    <a:lstStyle/>
                    <a:p>
                      <a:r>
                        <a:rPr lang="en-US" sz="2000" dirty="0" smtClean="0">
                          <a:solidFill>
                            <a:srgbClr val="FF0000"/>
                          </a:solidFill>
                        </a:rPr>
                        <a:t>Effected by actual</a:t>
                      </a:r>
                      <a:r>
                        <a:rPr lang="en-US" sz="2000" baseline="0" dirty="0" smtClean="0">
                          <a:solidFill>
                            <a:srgbClr val="FF0000"/>
                          </a:solidFill>
                        </a:rPr>
                        <a:t> egg size</a:t>
                      </a:r>
                      <a:endParaRPr lang="en-US" sz="2000" dirty="0">
                        <a:solidFill>
                          <a:srgbClr val="FF0000"/>
                        </a:solidFill>
                      </a:endParaRPr>
                    </a:p>
                  </a:txBody>
                  <a:tcPr/>
                </a:tc>
                <a:tc>
                  <a:txBody>
                    <a:bodyPr/>
                    <a:lstStyle/>
                    <a:p>
                      <a:r>
                        <a:rPr lang="en-US" sz="2000" dirty="0" smtClean="0">
                          <a:solidFill>
                            <a:srgbClr val="00B050"/>
                          </a:solidFill>
                        </a:rPr>
                        <a:t>Not affected</a:t>
                      </a:r>
                      <a:endParaRPr lang="en-US" sz="2000" dirty="0">
                        <a:solidFill>
                          <a:srgbClr val="00B050"/>
                        </a:solidFill>
                      </a:endParaRPr>
                    </a:p>
                  </a:txBody>
                  <a:tcPr/>
                </a:tc>
                <a:extLst>
                  <a:ext uri="{0D108BD9-81ED-4DB2-BD59-A6C34878D82A}">
                    <a16:rowId xmlns:a16="http://schemas.microsoft.com/office/drawing/2014/main" val="10003"/>
                  </a:ext>
                </a:extLst>
              </a:tr>
              <a:tr h="370840">
                <a:tc>
                  <a:txBody>
                    <a:bodyPr/>
                    <a:lstStyle/>
                    <a:p>
                      <a:r>
                        <a:rPr lang="en-US" sz="2000" dirty="0" smtClean="0">
                          <a:solidFill>
                            <a:srgbClr val="FF0000"/>
                          </a:solidFill>
                        </a:rPr>
                        <a:t>Effected by yolk-shell distance</a:t>
                      </a:r>
                      <a:endParaRPr lang="en-US" sz="2000" dirty="0">
                        <a:solidFill>
                          <a:srgbClr val="FF0000"/>
                        </a:solidFill>
                      </a:endParaRPr>
                    </a:p>
                  </a:txBody>
                  <a:tcPr/>
                </a:tc>
                <a:tc>
                  <a:txBody>
                    <a:bodyPr/>
                    <a:lstStyle/>
                    <a:p>
                      <a:r>
                        <a:rPr lang="en-US" sz="2000" dirty="0" smtClean="0">
                          <a:solidFill>
                            <a:srgbClr val="00B050"/>
                          </a:solidFill>
                        </a:rPr>
                        <a:t>Not affected</a:t>
                      </a:r>
                      <a:endParaRPr lang="en-US" sz="2000" dirty="0">
                        <a:solidFill>
                          <a:srgbClr val="00B050"/>
                        </a:solidFill>
                      </a:endParaRPr>
                    </a:p>
                  </a:txBody>
                  <a:tcPr/>
                </a:tc>
                <a:extLst>
                  <a:ext uri="{0D108BD9-81ED-4DB2-BD59-A6C34878D82A}">
                    <a16:rowId xmlns:a16="http://schemas.microsoft.com/office/drawing/2014/main" val="10004"/>
                  </a:ext>
                </a:extLst>
              </a:tr>
              <a:tr h="370840">
                <a:tc>
                  <a:txBody>
                    <a:bodyPr/>
                    <a:lstStyle/>
                    <a:p>
                      <a:r>
                        <a:rPr lang="en-US" sz="2000" dirty="0" smtClean="0">
                          <a:solidFill>
                            <a:srgbClr val="FF0000"/>
                          </a:solidFill>
                        </a:rPr>
                        <a:t>Effected by egg cuticle thickness</a:t>
                      </a:r>
                      <a:endParaRPr lang="en-US" sz="2000" dirty="0">
                        <a:solidFill>
                          <a:srgbClr val="FF0000"/>
                        </a:solidFill>
                      </a:endParaRPr>
                    </a:p>
                  </a:txBody>
                  <a:tcPr/>
                </a:tc>
                <a:tc>
                  <a:txBody>
                    <a:bodyPr/>
                    <a:lstStyle/>
                    <a:p>
                      <a:r>
                        <a:rPr lang="en-US" sz="2000" dirty="0" smtClean="0">
                          <a:solidFill>
                            <a:srgbClr val="00B050"/>
                          </a:solidFill>
                        </a:rPr>
                        <a:t>Not affected</a:t>
                      </a:r>
                      <a:endParaRPr lang="en-US" sz="2000" dirty="0">
                        <a:solidFill>
                          <a:srgbClr val="00B050"/>
                        </a:solidFill>
                      </a:endParaRPr>
                    </a:p>
                  </a:txBody>
                  <a:tcPr/>
                </a:tc>
                <a:extLst>
                  <a:ext uri="{0D108BD9-81ED-4DB2-BD59-A6C34878D82A}">
                    <a16:rowId xmlns:a16="http://schemas.microsoft.com/office/drawing/2014/main" val="2219555364"/>
                  </a:ext>
                </a:extLst>
              </a:tr>
            </a:tbl>
          </a:graphicData>
        </a:graphic>
      </p:graphicFrame>
    </p:spTree>
    <p:extLst>
      <p:ext uri="{BB962C8B-B14F-4D97-AF65-F5344CB8AC3E}">
        <p14:creationId xmlns:p14="http://schemas.microsoft.com/office/powerpoint/2010/main" val="2665979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Other Hatchery Considerations</a:t>
            </a:r>
            <a:endParaRPr lang="en-US" sz="4000" b="1" dirty="0"/>
          </a:p>
        </p:txBody>
      </p:sp>
      <p:sp>
        <p:nvSpPr>
          <p:cNvPr id="3" name="CuadroTexto 2"/>
          <p:cNvSpPr txBox="1"/>
          <p:nvPr/>
        </p:nvSpPr>
        <p:spPr>
          <a:xfrm>
            <a:off x="495300" y="2057400"/>
            <a:ext cx="8153400" cy="2554545"/>
          </a:xfrm>
          <a:prstGeom prst="rect">
            <a:avLst/>
          </a:prstGeom>
          <a:noFill/>
        </p:spPr>
        <p:txBody>
          <a:bodyPr wrap="square" rtlCol="0">
            <a:spAutoFit/>
          </a:bodyPr>
          <a:lstStyle/>
          <a:p>
            <a:r>
              <a:rPr lang="en-US" sz="2000" b="1" dirty="0">
                <a:solidFill>
                  <a:schemeClr val="tx2"/>
                </a:solidFill>
              </a:rPr>
              <a:t>Formaldehyde:  </a:t>
            </a:r>
            <a:r>
              <a:rPr lang="en-US" sz="2000" b="1" dirty="0"/>
              <a:t>Eggs should not be fumigated between 24 and 84 hours of incubation. Developing embryos are particularly sensitive to formaldehyde gas between 24 and 96 hours of incubation, and embryonic mortality increased if exposed during this period. </a:t>
            </a:r>
            <a:endParaRPr lang="en-US" sz="2000" b="1" dirty="0" smtClean="0"/>
          </a:p>
          <a:p>
            <a:endParaRPr lang="en-US" sz="2000" b="1" dirty="0"/>
          </a:p>
          <a:p>
            <a:r>
              <a:rPr lang="en-US" sz="2000" b="1" dirty="0">
                <a:solidFill>
                  <a:schemeClr val="tx2"/>
                </a:solidFill>
              </a:rPr>
              <a:t>Path-Away®  </a:t>
            </a:r>
            <a:r>
              <a:rPr lang="en-US" sz="2000" b="1" dirty="0"/>
              <a:t>Due to the organic molecular composition of Path-Away® coupled with its extremely low toxicity but high efficacy, embryonic mortality is minimized during prolonged or multiple applications</a:t>
            </a:r>
            <a:endParaRPr lang="es-CO" sz="2000" dirty="0"/>
          </a:p>
        </p:txBody>
      </p:sp>
    </p:spTree>
    <p:extLst>
      <p:ext uri="{BB962C8B-B14F-4D97-AF65-F5344CB8AC3E}">
        <p14:creationId xmlns:p14="http://schemas.microsoft.com/office/powerpoint/2010/main" val="1645146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Other Hatchery Considerations</a:t>
            </a:r>
            <a:endParaRPr lang="en-US" sz="4000" b="1" dirty="0"/>
          </a:p>
        </p:txBody>
      </p:sp>
      <p:sp>
        <p:nvSpPr>
          <p:cNvPr id="3" name="CuadroTexto 2"/>
          <p:cNvSpPr txBox="1"/>
          <p:nvPr/>
        </p:nvSpPr>
        <p:spPr>
          <a:xfrm>
            <a:off x="495300" y="1997839"/>
            <a:ext cx="8153400" cy="2862322"/>
          </a:xfrm>
          <a:prstGeom prst="rect">
            <a:avLst/>
          </a:prstGeom>
          <a:noFill/>
        </p:spPr>
        <p:txBody>
          <a:bodyPr wrap="square" rtlCol="0">
            <a:spAutoFit/>
          </a:bodyPr>
          <a:lstStyle/>
          <a:p>
            <a:r>
              <a:rPr lang="en-US" sz="2000" dirty="0"/>
              <a:t>Newly hatched chicks can easily get infected by microbes even if the eggs were clean. Fumigation of eggs immediately after transfer to the hatchery can minimize the number of pathogenic microorganisms and thus increase the number of healthy chicks. Fumigation at this stage of the incubation requires great care because the embryo becomes a direct-air-breathing animal</a:t>
            </a:r>
            <a:r>
              <a:rPr lang="en-US" sz="2000" dirty="0" smtClean="0"/>
              <a:t>.</a:t>
            </a:r>
          </a:p>
          <a:p>
            <a:endParaRPr lang="en-US" sz="2000" dirty="0"/>
          </a:p>
          <a:p>
            <a:r>
              <a:rPr lang="en-US" sz="2000" dirty="0" smtClean="0"/>
              <a:t>The </a:t>
            </a:r>
            <a:r>
              <a:rPr lang="en-US" sz="2000" dirty="0"/>
              <a:t>organic, extremely low toxicity of Path-Away® makes this a safer procedure. </a:t>
            </a:r>
          </a:p>
        </p:txBody>
      </p:sp>
    </p:spTree>
    <p:extLst>
      <p:ext uri="{BB962C8B-B14F-4D97-AF65-F5344CB8AC3E}">
        <p14:creationId xmlns:p14="http://schemas.microsoft.com/office/powerpoint/2010/main" val="428023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Conclusions</a:t>
            </a:r>
            <a:endParaRPr lang="en-US" sz="4000" b="1" dirty="0"/>
          </a:p>
        </p:txBody>
      </p:sp>
      <p:sp>
        <p:nvSpPr>
          <p:cNvPr id="3" name="CuadroTexto 2"/>
          <p:cNvSpPr txBox="1"/>
          <p:nvPr/>
        </p:nvSpPr>
        <p:spPr>
          <a:xfrm>
            <a:off x="495300" y="1772553"/>
            <a:ext cx="8153400" cy="3312895"/>
          </a:xfrm>
          <a:prstGeom prst="rect">
            <a:avLst/>
          </a:prstGeom>
          <a:noFill/>
        </p:spPr>
        <p:txBody>
          <a:bodyPr wrap="square" bIns="0" rtlCol="0">
            <a:spAutoFit/>
          </a:bodyPr>
          <a:lstStyle/>
          <a:p>
            <a:pPr marL="514350" indent="-514350">
              <a:lnSpc>
                <a:spcPct val="150000"/>
              </a:lnSpc>
              <a:buFont typeface="Arial" panose="020B0604020202020204" pitchFamily="34" charset="0"/>
              <a:buChar char="•"/>
            </a:pPr>
            <a:r>
              <a:rPr lang="en-US" sz="2400" dirty="0"/>
              <a:t>Path-Away® is a safer </a:t>
            </a:r>
            <a:r>
              <a:rPr lang="en-US" sz="2400" dirty="0" smtClean="0"/>
              <a:t>product</a:t>
            </a:r>
            <a:endParaRPr lang="en-US" sz="2400" dirty="0"/>
          </a:p>
          <a:p>
            <a:pPr marL="514350" indent="-514350">
              <a:lnSpc>
                <a:spcPct val="150000"/>
              </a:lnSpc>
              <a:buFont typeface="Arial" panose="020B0604020202020204" pitchFamily="34" charset="0"/>
              <a:buChar char="•"/>
            </a:pPr>
            <a:r>
              <a:rPr lang="en-US" sz="2400" dirty="0"/>
              <a:t>Path-Away® is a more user friendly </a:t>
            </a:r>
            <a:r>
              <a:rPr lang="en-US" sz="2400" dirty="0" smtClean="0"/>
              <a:t>product</a:t>
            </a:r>
            <a:endParaRPr lang="en-US" sz="2400" dirty="0"/>
          </a:p>
          <a:p>
            <a:pPr marL="514350" indent="-514350">
              <a:lnSpc>
                <a:spcPct val="150000"/>
              </a:lnSpc>
              <a:buFont typeface="Arial" panose="020B0604020202020204" pitchFamily="34" charset="0"/>
              <a:buChar char="•"/>
            </a:pPr>
            <a:r>
              <a:rPr lang="en-US" sz="2400" dirty="0"/>
              <a:t>Path-Away® is a more effective product</a:t>
            </a:r>
          </a:p>
          <a:p>
            <a:pPr marL="514350" indent="-514350">
              <a:lnSpc>
                <a:spcPct val="150000"/>
              </a:lnSpc>
              <a:buFont typeface="Arial" panose="020B0604020202020204" pitchFamily="34" charset="0"/>
              <a:buChar char="•"/>
            </a:pPr>
            <a:r>
              <a:rPr lang="en-US" sz="2400" dirty="0"/>
              <a:t>Path-Away® will reduce your product losses</a:t>
            </a:r>
          </a:p>
          <a:p>
            <a:pPr marL="514350" indent="-514350">
              <a:lnSpc>
                <a:spcPct val="150000"/>
              </a:lnSpc>
              <a:buFont typeface="Arial" panose="020B0604020202020204" pitchFamily="34" charset="0"/>
              <a:buChar char="•"/>
            </a:pPr>
            <a:r>
              <a:rPr lang="en-US" sz="2400" dirty="0"/>
              <a:t>Path-Away® will extend your market share</a:t>
            </a:r>
          </a:p>
          <a:p>
            <a:pPr marL="514350" indent="-514350">
              <a:lnSpc>
                <a:spcPct val="150000"/>
              </a:lnSpc>
              <a:buFont typeface="Arial" panose="020B0604020202020204" pitchFamily="34" charset="0"/>
              <a:buChar char="•"/>
            </a:pPr>
            <a:r>
              <a:rPr lang="en-US" sz="2400" dirty="0"/>
              <a:t>Path-Away® will make poultry production more profitable</a:t>
            </a:r>
          </a:p>
        </p:txBody>
      </p:sp>
    </p:spTree>
    <p:extLst>
      <p:ext uri="{BB962C8B-B14F-4D97-AF65-F5344CB8AC3E}">
        <p14:creationId xmlns:p14="http://schemas.microsoft.com/office/powerpoint/2010/main" val="1536781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Feed Storage Protection </a:t>
            </a:r>
            <a:endParaRPr lang="en-US" sz="4000" b="1" dirty="0"/>
          </a:p>
        </p:txBody>
      </p:sp>
      <p:sp>
        <p:nvSpPr>
          <p:cNvPr id="5" name="CuadroTexto 4"/>
          <p:cNvSpPr txBox="1"/>
          <p:nvPr/>
        </p:nvSpPr>
        <p:spPr>
          <a:xfrm>
            <a:off x="4343400" y="1371600"/>
            <a:ext cx="4305300" cy="3970318"/>
          </a:xfrm>
          <a:prstGeom prst="rect">
            <a:avLst/>
          </a:prstGeom>
          <a:noFill/>
        </p:spPr>
        <p:txBody>
          <a:bodyPr wrap="square" rtlCol="0">
            <a:spAutoFit/>
          </a:bodyPr>
          <a:lstStyle/>
          <a:p>
            <a:r>
              <a:rPr lang="en-US" dirty="0"/>
              <a:t>Some of the biggest issues with long term feed storage are fungi such as</a:t>
            </a:r>
          </a:p>
          <a:p>
            <a:r>
              <a:rPr lang="en-US" b="1" i="1" dirty="0"/>
              <a:t>Aspergillus </a:t>
            </a:r>
            <a:r>
              <a:rPr lang="en-US" b="1" i="1" dirty="0" err="1"/>
              <a:t>niger</a:t>
            </a:r>
            <a:r>
              <a:rPr lang="en-US" b="1" i="1" dirty="0"/>
              <a:t>, </a:t>
            </a:r>
            <a:r>
              <a:rPr lang="en-US" b="1" i="1" dirty="0" err="1"/>
              <a:t>Alternaria</a:t>
            </a:r>
            <a:r>
              <a:rPr lang="en-US" b="1" i="1" dirty="0"/>
              <a:t>, </a:t>
            </a:r>
            <a:r>
              <a:rPr lang="en-US" b="1" i="1" dirty="0" err="1"/>
              <a:t>Drechlera</a:t>
            </a:r>
            <a:r>
              <a:rPr lang="en-US" b="1" i="1" dirty="0"/>
              <a:t>, </a:t>
            </a:r>
            <a:r>
              <a:rPr lang="en-US" b="1" i="1" dirty="0" err="1"/>
              <a:t>Nigrospora</a:t>
            </a:r>
            <a:r>
              <a:rPr lang="en-US" b="1" i="1" dirty="0"/>
              <a:t>, </a:t>
            </a:r>
            <a:r>
              <a:rPr lang="en-US" b="1" i="1" dirty="0" err="1"/>
              <a:t>Periconia</a:t>
            </a:r>
            <a:r>
              <a:rPr lang="en-US" b="1" i="1" dirty="0"/>
              <a:t> and </a:t>
            </a:r>
            <a:r>
              <a:rPr lang="en-US" b="1" i="1" dirty="0" err="1"/>
              <a:t>Penicillium</a:t>
            </a:r>
            <a:r>
              <a:rPr lang="en-US" dirty="0"/>
              <a:t>.</a:t>
            </a:r>
          </a:p>
          <a:p>
            <a:endParaRPr lang="es-CO" b="1" dirty="0"/>
          </a:p>
          <a:p>
            <a:r>
              <a:rPr lang="en-US" dirty="0"/>
              <a:t>At </a:t>
            </a:r>
            <a:r>
              <a:rPr lang="en-US" b="1" dirty="0"/>
              <a:t>500 CFU/Bushel </a:t>
            </a:r>
            <a:r>
              <a:rPr lang="en-US" dirty="0"/>
              <a:t>grain is not usable</a:t>
            </a:r>
            <a:r>
              <a:rPr lang="en-US" dirty="0" smtClean="0"/>
              <a:t>.</a:t>
            </a:r>
          </a:p>
          <a:p>
            <a:endParaRPr lang="en-US" dirty="0"/>
          </a:p>
          <a:p>
            <a:r>
              <a:rPr lang="en-US" b="1" dirty="0"/>
              <a:t>Pre Path-Away® </a:t>
            </a:r>
            <a:r>
              <a:rPr lang="en-US" dirty="0"/>
              <a:t>treated silo @ 15 days: </a:t>
            </a:r>
            <a:endParaRPr lang="en-US" dirty="0" smtClean="0"/>
          </a:p>
          <a:p>
            <a:r>
              <a:rPr lang="en-US" dirty="0" smtClean="0"/>
              <a:t>17.5</a:t>
            </a:r>
            <a:r>
              <a:rPr lang="en-US" dirty="0"/>
              <a:t>% moisture. </a:t>
            </a:r>
          </a:p>
          <a:p>
            <a:r>
              <a:rPr lang="en-US" dirty="0"/>
              <a:t>           150-350 CFU multiple </a:t>
            </a:r>
            <a:r>
              <a:rPr lang="en-US" dirty="0" smtClean="0"/>
              <a:t>fungi</a:t>
            </a:r>
          </a:p>
          <a:p>
            <a:endParaRPr lang="en-US" dirty="0"/>
          </a:p>
          <a:p>
            <a:r>
              <a:rPr lang="en-US" b="1" dirty="0"/>
              <a:t>Post Path-Away® </a:t>
            </a:r>
            <a:r>
              <a:rPr lang="en-US" dirty="0"/>
              <a:t>treated silo @15 days:  17.5% moisture</a:t>
            </a:r>
          </a:p>
          <a:p>
            <a:r>
              <a:rPr lang="en-US" dirty="0"/>
              <a:t>            50-120 CFU two (2) fungi</a:t>
            </a:r>
            <a:endParaRPr lang="es-CO" dirty="0"/>
          </a:p>
        </p:txBody>
      </p:sp>
      <p:pic>
        <p:nvPicPr>
          <p:cNvPr id="6" name="Picture 5" descr="Picture1.png"/>
          <p:cNvPicPr>
            <a:picLocks noChangeAspect="1"/>
          </p:cNvPicPr>
          <p:nvPr/>
        </p:nvPicPr>
        <p:blipFill>
          <a:blip r:embed="rId2"/>
          <a:stretch>
            <a:fillRect/>
          </a:stretch>
        </p:blipFill>
        <p:spPr>
          <a:xfrm>
            <a:off x="381000" y="1371600"/>
            <a:ext cx="2925838" cy="3821876"/>
          </a:xfrm>
          <a:prstGeom prst="rect">
            <a:avLst/>
          </a:prstGeom>
        </p:spPr>
      </p:pic>
    </p:spTree>
    <p:extLst>
      <p:ext uri="{BB962C8B-B14F-4D97-AF65-F5344CB8AC3E}">
        <p14:creationId xmlns:p14="http://schemas.microsoft.com/office/powerpoint/2010/main" val="331744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Main Pathogen Transmitting Vectors</a:t>
            </a:r>
            <a:endParaRPr lang="en-US" sz="4000" b="1" dirty="0"/>
          </a:p>
        </p:txBody>
      </p:sp>
      <p:sp>
        <p:nvSpPr>
          <p:cNvPr id="3" name="CuadroTexto 2"/>
          <p:cNvSpPr txBox="1"/>
          <p:nvPr/>
        </p:nvSpPr>
        <p:spPr>
          <a:xfrm>
            <a:off x="533400" y="2090172"/>
            <a:ext cx="5943600" cy="3046988"/>
          </a:xfrm>
          <a:prstGeom prst="rect">
            <a:avLst/>
          </a:prstGeom>
          <a:noFill/>
        </p:spPr>
        <p:txBody>
          <a:bodyPr wrap="square" rtlCol="0">
            <a:spAutoFit/>
          </a:bodyPr>
          <a:lstStyle/>
          <a:p>
            <a:pPr marL="285750" indent="-285750">
              <a:buFont typeface="Arial" panose="020B0604020202020204" pitchFamily="34" charset="0"/>
              <a:buChar char="•"/>
            </a:pPr>
            <a:r>
              <a:rPr lang="es-CO" sz="2400" dirty="0" err="1" smtClean="0"/>
              <a:t>Introduction</a:t>
            </a:r>
            <a:r>
              <a:rPr lang="es-CO" sz="2400" dirty="0" smtClean="0"/>
              <a:t> of </a:t>
            </a:r>
            <a:r>
              <a:rPr lang="es-CO" sz="2400" dirty="0" err="1" smtClean="0"/>
              <a:t>infected</a:t>
            </a:r>
            <a:r>
              <a:rPr lang="es-CO" sz="2400" dirty="0" smtClean="0"/>
              <a:t> </a:t>
            </a:r>
            <a:r>
              <a:rPr lang="es-CO" sz="2400" dirty="0" err="1" smtClean="0"/>
              <a:t>chicks</a:t>
            </a:r>
            <a:r>
              <a:rPr lang="es-CO" sz="2400" dirty="0" smtClean="0"/>
              <a:t>/</a:t>
            </a:r>
            <a:r>
              <a:rPr lang="es-CO" sz="2400" dirty="0" err="1" smtClean="0"/>
              <a:t>eggs</a:t>
            </a:r>
            <a:endParaRPr lang="es-CO" sz="2400" dirty="0" smtClean="0"/>
          </a:p>
          <a:p>
            <a:pPr marL="285750" indent="-285750">
              <a:buFont typeface="Arial" panose="020B0604020202020204" pitchFamily="34" charset="0"/>
              <a:buChar char="•"/>
            </a:pPr>
            <a:r>
              <a:rPr lang="es-CO" sz="2400" dirty="0" err="1" smtClean="0"/>
              <a:t>Waste</a:t>
            </a:r>
            <a:endParaRPr lang="es-CO" sz="2400" dirty="0" smtClean="0"/>
          </a:p>
          <a:p>
            <a:pPr marL="285750" indent="-285750">
              <a:buFont typeface="Arial" panose="020B0604020202020204" pitchFamily="34" charset="0"/>
              <a:buChar char="•"/>
            </a:pPr>
            <a:r>
              <a:rPr lang="es-CO" sz="2400" dirty="0" err="1" smtClean="0"/>
              <a:t>Surfaces</a:t>
            </a:r>
            <a:r>
              <a:rPr lang="es-CO" sz="2400" dirty="0" smtClean="0"/>
              <a:t> and </a:t>
            </a:r>
            <a:r>
              <a:rPr lang="es-CO" sz="2400" dirty="0" err="1" smtClean="0"/>
              <a:t>breeding</a:t>
            </a:r>
            <a:r>
              <a:rPr lang="es-CO" sz="2400" dirty="0" smtClean="0"/>
              <a:t> </a:t>
            </a:r>
            <a:r>
              <a:rPr lang="es-CO" sz="2400" dirty="0" err="1" smtClean="0"/>
              <a:t>house</a:t>
            </a:r>
            <a:r>
              <a:rPr lang="es-CO" sz="2400" dirty="0" smtClean="0"/>
              <a:t> </a:t>
            </a:r>
            <a:r>
              <a:rPr lang="es-CO" sz="2400" dirty="0" err="1" smtClean="0"/>
              <a:t>structure</a:t>
            </a:r>
            <a:endParaRPr lang="es-CO" sz="2400" dirty="0" smtClean="0"/>
          </a:p>
          <a:p>
            <a:pPr marL="285750" indent="-285750">
              <a:buFont typeface="Arial" panose="020B0604020202020204" pitchFamily="34" charset="0"/>
              <a:buChar char="•"/>
            </a:pPr>
            <a:r>
              <a:rPr lang="es-CO" sz="2400" dirty="0" err="1" smtClean="0"/>
              <a:t>Transport</a:t>
            </a:r>
            <a:r>
              <a:rPr lang="es-CO" sz="2400" dirty="0" smtClean="0"/>
              <a:t> </a:t>
            </a:r>
            <a:r>
              <a:rPr lang="es-CO" sz="2400" dirty="0" err="1" smtClean="0"/>
              <a:t>vehicles</a:t>
            </a:r>
            <a:endParaRPr lang="es-CO" sz="2400" dirty="0" smtClean="0"/>
          </a:p>
          <a:p>
            <a:pPr marL="285750" indent="-285750">
              <a:buFont typeface="Arial" panose="020B0604020202020204" pitchFamily="34" charset="0"/>
              <a:buChar char="•"/>
            </a:pPr>
            <a:r>
              <a:rPr lang="es-CO" sz="2400" dirty="0" err="1" smtClean="0"/>
              <a:t>Contaminated</a:t>
            </a:r>
            <a:r>
              <a:rPr lang="es-CO" sz="2400" dirty="0" smtClean="0"/>
              <a:t> </a:t>
            </a:r>
            <a:r>
              <a:rPr lang="es-CO" sz="2400" dirty="0" err="1" smtClean="0"/>
              <a:t>bird</a:t>
            </a:r>
            <a:r>
              <a:rPr lang="es-CO" sz="2400" dirty="0" smtClean="0"/>
              <a:t> </a:t>
            </a:r>
            <a:r>
              <a:rPr lang="es-CO" sz="2400" dirty="0" err="1" smtClean="0"/>
              <a:t>feed</a:t>
            </a:r>
            <a:endParaRPr lang="es-CO" sz="2400" dirty="0" smtClean="0"/>
          </a:p>
          <a:p>
            <a:pPr marL="285750" indent="-285750">
              <a:buFont typeface="Arial" panose="020B0604020202020204" pitchFamily="34" charset="0"/>
              <a:buChar char="•"/>
            </a:pPr>
            <a:r>
              <a:rPr lang="es-CO" sz="2400" dirty="0" err="1" smtClean="0"/>
              <a:t>Insects</a:t>
            </a:r>
            <a:r>
              <a:rPr lang="es-CO" sz="2400" dirty="0" smtClean="0"/>
              <a:t>, </a:t>
            </a:r>
            <a:r>
              <a:rPr lang="es-CO" sz="2400" dirty="0" err="1" smtClean="0"/>
              <a:t>wildlife</a:t>
            </a:r>
            <a:r>
              <a:rPr lang="es-CO" sz="2400" dirty="0" smtClean="0"/>
              <a:t>, and </a:t>
            </a:r>
            <a:r>
              <a:rPr lang="es-CO" sz="2400" dirty="0" err="1" smtClean="0"/>
              <a:t>disease</a:t>
            </a:r>
            <a:r>
              <a:rPr lang="es-CO" sz="2400" dirty="0" smtClean="0"/>
              <a:t> </a:t>
            </a:r>
            <a:r>
              <a:rPr lang="es-CO" sz="2400" dirty="0" err="1" smtClean="0"/>
              <a:t>carrying</a:t>
            </a:r>
            <a:r>
              <a:rPr lang="es-CO" sz="2400" dirty="0" smtClean="0"/>
              <a:t> </a:t>
            </a:r>
            <a:r>
              <a:rPr lang="es-CO" sz="2400" dirty="0" err="1" smtClean="0"/>
              <a:t>humans</a:t>
            </a:r>
            <a:endParaRPr lang="es-CO" sz="2400" dirty="0" smtClean="0"/>
          </a:p>
          <a:p>
            <a:pPr marL="285750" indent="-285750">
              <a:buFont typeface="Arial" panose="020B0604020202020204" pitchFamily="34" charset="0"/>
              <a:buChar char="•"/>
            </a:pPr>
            <a:r>
              <a:rPr lang="es-CO" sz="2400" dirty="0" err="1" smtClean="0"/>
              <a:t>Water</a:t>
            </a:r>
            <a:r>
              <a:rPr lang="es-CO" sz="2400" dirty="0" smtClean="0"/>
              <a:t> </a:t>
            </a:r>
            <a:r>
              <a:rPr lang="es-CO" sz="2400" dirty="0" err="1"/>
              <a:t>s</a:t>
            </a:r>
            <a:r>
              <a:rPr lang="es-CO" sz="2400" dirty="0" err="1" smtClean="0"/>
              <a:t>ources</a:t>
            </a:r>
            <a:endParaRPr lang="es-CO" sz="2400" dirty="0" smtClean="0"/>
          </a:p>
        </p:txBody>
      </p:sp>
      <p:pic>
        <p:nvPicPr>
          <p:cNvPr id="8" name="Picture 7"/>
          <p:cNvPicPr>
            <a:picLocks noChangeAspect="1"/>
          </p:cNvPicPr>
          <p:nvPr/>
        </p:nvPicPr>
        <p:blipFill>
          <a:blip r:embed="rId2"/>
          <a:stretch>
            <a:fillRect/>
          </a:stretch>
        </p:blipFill>
        <p:spPr>
          <a:xfrm>
            <a:off x="6096000" y="2057400"/>
            <a:ext cx="2743200" cy="2743200"/>
          </a:xfrm>
          <a:prstGeom prst="rect">
            <a:avLst/>
          </a:prstGeom>
        </p:spPr>
      </p:pic>
    </p:spTree>
    <p:extLst>
      <p:ext uri="{BB962C8B-B14F-4D97-AF65-F5344CB8AC3E}">
        <p14:creationId xmlns:p14="http://schemas.microsoft.com/office/powerpoint/2010/main" val="2769211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Current Methodology</a:t>
            </a:r>
            <a:endParaRPr lang="en-US" sz="4000" b="1" dirty="0"/>
          </a:p>
        </p:txBody>
      </p:sp>
      <p:sp>
        <p:nvSpPr>
          <p:cNvPr id="3" name="CuadroTexto 2"/>
          <p:cNvSpPr txBox="1"/>
          <p:nvPr/>
        </p:nvSpPr>
        <p:spPr>
          <a:xfrm>
            <a:off x="533400" y="2026469"/>
            <a:ext cx="8077200"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CO" sz="2400" dirty="0" smtClean="0"/>
              <a:t>Regular </a:t>
            </a:r>
            <a:r>
              <a:rPr lang="es-CO" sz="2400" dirty="0" err="1" smtClean="0"/>
              <a:t>application</a:t>
            </a:r>
            <a:r>
              <a:rPr lang="es-CO" sz="2400" dirty="0" smtClean="0"/>
              <a:t> of </a:t>
            </a:r>
            <a:r>
              <a:rPr lang="es-CO" sz="2400" dirty="0" err="1" smtClean="0"/>
              <a:t>chemical</a:t>
            </a:r>
            <a:r>
              <a:rPr lang="es-CO" sz="2400" dirty="0" smtClean="0"/>
              <a:t> </a:t>
            </a:r>
            <a:r>
              <a:rPr lang="es-CO" sz="2400" dirty="0" err="1" smtClean="0"/>
              <a:t>disinfectants</a:t>
            </a:r>
            <a:endParaRPr lang="es-CO" sz="2400" dirty="0" smtClean="0"/>
          </a:p>
          <a:p>
            <a:pPr marL="285750" indent="-285750">
              <a:lnSpc>
                <a:spcPct val="150000"/>
              </a:lnSpc>
              <a:buFont typeface="Arial" panose="020B0604020202020204" pitchFamily="34" charset="0"/>
              <a:buChar char="•"/>
            </a:pPr>
            <a:r>
              <a:rPr lang="es-CO" sz="2400" dirty="0" err="1" smtClean="0"/>
              <a:t>Antibiotic</a:t>
            </a:r>
            <a:r>
              <a:rPr lang="es-CO" sz="2400" dirty="0" smtClean="0"/>
              <a:t> </a:t>
            </a:r>
            <a:r>
              <a:rPr lang="es-CO" sz="2400" dirty="0" err="1" smtClean="0"/>
              <a:t>application</a:t>
            </a:r>
            <a:r>
              <a:rPr lang="es-CO" sz="2400" dirty="0" smtClean="0"/>
              <a:t> in response to </a:t>
            </a:r>
            <a:r>
              <a:rPr lang="es-CO" sz="2400" dirty="0" err="1" smtClean="0"/>
              <a:t>localized</a:t>
            </a:r>
            <a:r>
              <a:rPr lang="es-CO" sz="2400" dirty="0" smtClean="0"/>
              <a:t> </a:t>
            </a:r>
            <a:r>
              <a:rPr lang="es-CO" sz="2400" dirty="0" err="1" smtClean="0"/>
              <a:t>outbreaks</a:t>
            </a:r>
            <a:endParaRPr lang="es-CO" sz="2400" dirty="0"/>
          </a:p>
          <a:p>
            <a:pPr marL="285750" indent="-285750">
              <a:lnSpc>
                <a:spcPct val="150000"/>
              </a:lnSpc>
              <a:buFont typeface="Arial" panose="020B0604020202020204" pitchFamily="34" charset="0"/>
              <a:buChar char="•"/>
            </a:pPr>
            <a:r>
              <a:rPr lang="es-CO" sz="2400" dirty="0" err="1" smtClean="0"/>
              <a:t>Frequent</a:t>
            </a:r>
            <a:r>
              <a:rPr lang="es-CO" sz="2400" dirty="0" smtClean="0"/>
              <a:t> </a:t>
            </a:r>
            <a:r>
              <a:rPr lang="es-CO" sz="2400" dirty="0" err="1" smtClean="0"/>
              <a:t>loss</a:t>
            </a:r>
            <a:r>
              <a:rPr lang="es-CO" sz="2400" dirty="0" smtClean="0"/>
              <a:t> of </a:t>
            </a:r>
            <a:r>
              <a:rPr lang="es-CO" sz="2400" dirty="0" err="1" smtClean="0"/>
              <a:t>feed</a:t>
            </a:r>
            <a:r>
              <a:rPr lang="es-CO" sz="2400" dirty="0" smtClean="0"/>
              <a:t> </a:t>
            </a:r>
            <a:r>
              <a:rPr lang="es-CO" sz="2400" dirty="0" err="1" smtClean="0"/>
              <a:t>due</a:t>
            </a:r>
            <a:r>
              <a:rPr lang="es-CO" sz="2400" dirty="0" smtClean="0"/>
              <a:t> to </a:t>
            </a:r>
            <a:r>
              <a:rPr lang="es-CO" sz="2400" dirty="0" err="1" smtClean="0"/>
              <a:t>contamination</a:t>
            </a:r>
            <a:endParaRPr lang="es-CO" sz="2400" dirty="0" smtClean="0"/>
          </a:p>
          <a:p>
            <a:pPr marL="285750" indent="-285750">
              <a:lnSpc>
                <a:spcPct val="150000"/>
              </a:lnSpc>
              <a:buFont typeface="Arial" panose="020B0604020202020204" pitchFamily="34" charset="0"/>
              <a:buChar char="•"/>
            </a:pPr>
            <a:r>
              <a:rPr lang="es-CO" sz="2400" dirty="0" smtClean="0"/>
              <a:t>High </a:t>
            </a:r>
            <a:r>
              <a:rPr lang="es-CO" sz="2400" dirty="0" err="1" smtClean="0"/>
              <a:t>ventliation</a:t>
            </a:r>
            <a:r>
              <a:rPr lang="es-CO" sz="2400" dirty="0" smtClean="0"/>
              <a:t> </a:t>
            </a:r>
            <a:r>
              <a:rPr lang="es-CO" sz="2400" dirty="0" err="1" smtClean="0"/>
              <a:t>rates</a:t>
            </a:r>
            <a:r>
              <a:rPr lang="es-CO" sz="2400" dirty="0" smtClean="0"/>
              <a:t> to </a:t>
            </a:r>
            <a:r>
              <a:rPr lang="es-CO" sz="2400" dirty="0" err="1" smtClean="0"/>
              <a:t>lower</a:t>
            </a:r>
            <a:r>
              <a:rPr lang="es-CO" sz="2400" dirty="0" smtClean="0"/>
              <a:t> </a:t>
            </a:r>
            <a:r>
              <a:rPr lang="es-CO" sz="2400" dirty="0" err="1" smtClean="0"/>
              <a:t>ammonia</a:t>
            </a:r>
            <a:r>
              <a:rPr lang="es-CO" sz="2400" dirty="0" smtClean="0"/>
              <a:t> </a:t>
            </a:r>
            <a:r>
              <a:rPr lang="es-CO" sz="2400" dirty="0" err="1" smtClean="0"/>
              <a:t>content</a:t>
            </a:r>
            <a:endParaRPr lang="es-CO" sz="2400" dirty="0" smtClean="0"/>
          </a:p>
          <a:p>
            <a:pPr marL="285750" indent="-285750">
              <a:lnSpc>
                <a:spcPct val="150000"/>
              </a:lnSpc>
              <a:buFont typeface="Arial" panose="020B0604020202020204" pitchFamily="34" charset="0"/>
              <a:buChar char="•"/>
            </a:pPr>
            <a:r>
              <a:rPr lang="es-CO" sz="2400" dirty="0" err="1" smtClean="0"/>
              <a:t>Expensive</a:t>
            </a:r>
            <a:r>
              <a:rPr lang="es-CO" sz="2400" dirty="0" smtClean="0"/>
              <a:t> and labor </a:t>
            </a:r>
            <a:r>
              <a:rPr lang="es-CO" sz="2400" dirty="0" err="1" smtClean="0"/>
              <a:t>intensive</a:t>
            </a:r>
            <a:r>
              <a:rPr lang="es-CO" sz="2400" dirty="0" smtClean="0"/>
              <a:t> </a:t>
            </a:r>
            <a:r>
              <a:rPr lang="es-CO" sz="2400" dirty="0" err="1" smtClean="0"/>
              <a:t>insect</a:t>
            </a:r>
            <a:r>
              <a:rPr lang="es-CO" sz="2400" dirty="0" smtClean="0"/>
              <a:t> control</a:t>
            </a:r>
            <a:endParaRPr lang="es-CO" sz="2400" dirty="0"/>
          </a:p>
        </p:txBody>
      </p:sp>
    </p:spTree>
    <p:extLst>
      <p:ext uri="{BB962C8B-B14F-4D97-AF65-F5344CB8AC3E}">
        <p14:creationId xmlns:p14="http://schemas.microsoft.com/office/powerpoint/2010/main" val="2610360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Path-Away</a:t>
            </a:r>
            <a:r>
              <a:rPr lang="en-US" sz="4000" dirty="0" smtClean="0"/>
              <a:t> ® Methodology</a:t>
            </a:r>
            <a:endParaRPr lang="en-US" sz="4000" b="1" dirty="0"/>
          </a:p>
        </p:txBody>
      </p:sp>
      <p:sp>
        <p:nvSpPr>
          <p:cNvPr id="3" name="CuadroTexto 2"/>
          <p:cNvSpPr txBox="1"/>
          <p:nvPr/>
        </p:nvSpPr>
        <p:spPr>
          <a:xfrm>
            <a:off x="304800" y="1600200"/>
            <a:ext cx="4038600" cy="3046988"/>
          </a:xfrm>
          <a:prstGeom prst="rect">
            <a:avLst/>
          </a:prstGeom>
          <a:noFill/>
        </p:spPr>
        <p:txBody>
          <a:bodyPr wrap="square" rtlCol="0">
            <a:spAutoFit/>
          </a:bodyPr>
          <a:lstStyle/>
          <a:p>
            <a:pPr marL="285750" indent="-285750">
              <a:buFont typeface="Arial" panose="020B0604020202020204" pitchFamily="34" charset="0"/>
              <a:buChar char="•"/>
            </a:pPr>
            <a:r>
              <a:rPr lang="es-CO" sz="2400" dirty="0" err="1" smtClean="0"/>
              <a:t>Our</a:t>
            </a:r>
            <a:r>
              <a:rPr lang="es-CO" sz="2400" dirty="0" smtClean="0"/>
              <a:t> </a:t>
            </a:r>
            <a:r>
              <a:rPr lang="es-CO" sz="2400" dirty="0" err="1" smtClean="0"/>
              <a:t>Path-Away</a:t>
            </a:r>
            <a:r>
              <a:rPr lang="en-US" sz="2400" dirty="0" smtClean="0"/>
              <a:t> ® methodology </a:t>
            </a:r>
            <a:r>
              <a:rPr lang="en-US" sz="2400" dirty="0" smtClean="0"/>
              <a:t>consists </a:t>
            </a:r>
            <a:r>
              <a:rPr lang="en-US" sz="2400" dirty="0" smtClean="0"/>
              <a:t>of procedures that have been tested, proved and approved</a:t>
            </a:r>
          </a:p>
          <a:p>
            <a:pPr marL="285750" indent="-285750">
              <a:buFont typeface="Arial" panose="020B0604020202020204" pitchFamily="34" charset="0"/>
              <a:buChar char="•"/>
            </a:pPr>
            <a:r>
              <a:rPr lang="es-CO" sz="2400" dirty="0" err="1" smtClean="0"/>
              <a:t>Provable</a:t>
            </a:r>
            <a:r>
              <a:rPr lang="es-CO" sz="2400" dirty="0" smtClean="0"/>
              <a:t> </a:t>
            </a:r>
            <a:r>
              <a:rPr lang="es-CO" sz="2400" dirty="0" err="1" smtClean="0"/>
              <a:t>results</a:t>
            </a:r>
            <a:r>
              <a:rPr lang="es-CO" sz="2400" dirty="0" smtClean="0"/>
              <a:t> </a:t>
            </a:r>
            <a:r>
              <a:rPr lang="es-CO" sz="2400" dirty="0" err="1" smtClean="0"/>
              <a:t>that</a:t>
            </a:r>
            <a:r>
              <a:rPr lang="es-CO" sz="2400" dirty="0" smtClean="0"/>
              <a:t> </a:t>
            </a:r>
            <a:r>
              <a:rPr lang="es-CO" sz="2400" dirty="0" err="1" smtClean="0"/>
              <a:t>have</a:t>
            </a:r>
            <a:r>
              <a:rPr lang="es-CO" sz="2400" dirty="0" smtClean="0"/>
              <a:t> </a:t>
            </a:r>
            <a:r>
              <a:rPr lang="es-CO" sz="2400" dirty="0" err="1" smtClean="0"/>
              <a:t>been</a:t>
            </a:r>
            <a:r>
              <a:rPr lang="es-CO" sz="2400" dirty="0" smtClean="0"/>
              <a:t> </a:t>
            </a:r>
            <a:r>
              <a:rPr lang="es-CO" sz="2400" dirty="0" err="1" smtClean="0"/>
              <a:t>documented</a:t>
            </a:r>
            <a:r>
              <a:rPr lang="es-CO" sz="2400" dirty="0" smtClean="0"/>
              <a:t> </a:t>
            </a:r>
            <a:r>
              <a:rPr lang="es-CO" sz="2400" dirty="0"/>
              <a:t>i</a:t>
            </a:r>
            <a:r>
              <a:rPr lang="es-CO" sz="2400" dirty="0" smtClean="0"/>
              <a:t>n </a:t>
            </a:r>
            <a:r>
              <a:rPr lang="es-CO" sz="2400" dirty="0" err="1" smtClean="0"/>
              <a:t>multiple</a:t>
            </a:r>
            <a:r>
              <a:rPr lang="es-CO" sz="2400" dirty="0" smtClean="0"/>
              <a:t> </a:t>
            </a:r>
            <a:r>
              <a:rPr lang="es-CO" sz="2400" dirty="0" err="1" smtClean="0"/>
              <a:t>scenarios</a:t>
            </a:r>
            <a:r>
              <a:rPr lang="en-US" sz="2400" dirty="0" smtClean="0"/>
              <a:t> </a:t>
            </a:r>
            <a:endParaRPr lang="es-CO" sz="2400" dirty="0"/>
          </a:p>
        </p:txBody>
      </p:sp>
      <p:pic>
        <p:nvPicPr>
          <p:cNvPr id="8" name="Picture 7" descr="img-02.jpg"/>
          <p:cNvPicPr>
            <a:picLocks noChangeAspect="1"/>
          </p:cNvPicPr>
          <p:nvPr/>
        </p:nvPicPr>
        <p:blipFill rotWithShape="1">
          <a:blip r:embed="rId2">
            <a:extLst>
              <a:ext uri="{28A0092B-C50C-407E-A947-70E740481C1C}">
                <a14:useLocalDpi xmlns:a14="http://schemas.microsoft.com/office/drawing/2010/main" val="0"/>
              </a:ext>
            </a:extLst>
          </a:blip>
          <a:srcRect t="39374" b="39439"/>
          <a:stretch/>
        </p:blipFill>
        <p:spPr>
          <a:xfrm>
            <a:off x="5617966" y="4980148"/>
            <a:ext cx="3536811" cy="734852"/>
          </a:xfrm>
          <a:prstGeom prst="rect">
            <a:avLst/>
          </a:prstGeom>
        </p:spPr>
      </p:pic>
      <p:pic>
        <p:nvPicPr>
          <p:cNvPr id="9" name="Picture 8" descr="img-03.jpg"/>
          <p:cNvPicPr>
            <a:picLocks noChangeAspect="1"/>
          </p:cNvPicPr>
          <p:nvPr/>
        </p:nvPicPr>
        <p:blipFill rotWithShape="1">
          <a:blip r:embed="rId3">
            <a:extLst>
              <a:ext uri="{28A0092B-C50C-407E-A947-70E740481C1C}">
                <a14:useLocalDpi xmlns:a14="http://schemas.microsoft.com/office/drawing/2010/main" val="0"/>
              </a:ext>
            </a:extLst>
          </a:blip>
          <a:srcRect t="23269" b="23029"/>
          <a:stretch/>
        </p:blipFill>
        <p:spPr>
          <a:xfrm>
            <a:off x="4267200" y="3048000"/>
            <a:ext cx="2387600" cy="1282169"/>
          </a:xfrm>
          <a:prstGeom prst="rect">
            <a:avLst/>
          </a:prstGeom>
        </p:spPr>
      </p:pic>
      <p:pic>
        <p:nvPicPr>
          <p:cNvPr id="10" name="Picture 9" descr="img-05.jpg"/>
          <p:cNvPicPr>
            <a:picLocks noChangeAspect="1"/>
          </p:cNvPicPr>
          <p:nvPr/>
        </p:nvPicPr>
        <p:blipFill rotWithShape="1">
          <a:blip r:embed="rId4">
            <a:extLst>
              <a:ext uri="{28A0092B-C50C-407E-A947-70E740481C1C}">
                <a14:useLocalDpi xmlns:a14="http://schemas.microsoft.com/office/drawing/2010/main" val="0"/>
              </a:ext>
            </a:extLst>
          </a:blip>
          <a:srcRect t="9205" b="21431"/>
          <a:stretch/>
        </p:blipFill>
        <p:spPr>
          <a:xfrm>
            <a:off x="6781800" y="1447800"/>
            <a:ext cx="2209800" cy="1532804"/>
          </a:xfrm>
          <a:prstGeom prst="rect">
            <a:avLst/>
          </a:prstGeom>
        </p:spPr>
      </p:pic>
      <p:pic>
        <p:nvPicPr>
          <p:cNvPr id="11" name="Picture 10" descr="img-0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2227" y="4647188"/>
            <a:ext cx="1397000" cy="1397000"/>
          </a:xfrm>
          <a:prstGeom prst="rect">
            <a:avLst/>
          </a:prstGeom>
        </p:spPr>
      </p:pic>
      <p:pic>
        <p:nvPicPr>
          <p:cNvPr id="12" name="Picture 11" descr="img-08.jpg"/>
          <p:cNvPicPr>
            <a:picLocks noChangeAspect="1"/>
          </p:cNvPicPr>
          <p:nvPr/>
        </p:nvPicPr>
        <p:blipFill rotWithShape="1">
          <a:blip r:embed="rId6">
            <a:extLst>
              <a:ext uri="{28A0092B-C50C-407E-A947-70E740481C1C}">
                <a14:useLocalDpi xmlns:a14="http://schemas.microsoft.com/office/drawing/2010/main" val="0"/>
              </a:ext>
            </a:extLst>
          </a:blip>
          <a:srcRect t="18794" b="26546"/>
          <a:stretch/>
        </p:blipFill>
        <p:spPr>
          <a:xfrm>
            <a:off x="4267200" y="1447800"/>
            <a:ext cx="2463800" cy="1348116"/>
          </a:xfrm>
          <a:prstGeom prst="rect">
            <a:avLst/>
          </a:prstGeom>
        </p:spPr>
      </p:pic>
      <p:pic>
        <p:nvPicPr>
          <p:cNvPr id="13" name="Picture 12" descr="img-09.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0400" y="3124200"/>
            <a:ext cx="1676400" cy="1676400"/>
          </a:xfrm>
          <a:prstGeom prst="rect">
            <a:avLst/>
          </a:prstGeom>
        </p:spPr>
      </p:pic>
      <p:pic>
        <p:nvPicPr>
          <p:cNvPr id="14" name="Picture 13" descr="img-10.jpg"/>
          <p:cNvPicPr>
            <a:picLocks noChangeAspect="1"/>
          </p:cNvPicPr>
          <p:nvPr/>
        </p:nvPicPr>
        <p:blipFill rotWithShape="1">
          <a:blip r:embed="rId8">
            <a:extLst>
              <a:ext uri="{28A0092B-C50C-407E-A947-70E740481C1C}">
                <a14:useLocalDpi xmlns:a14="http://schemas.microsoft.com/office/drawing/2010/main" val="0"/>
              </a:ext>
            </a:extLst>
          </a:blip>
          <a:srcRect t="15598" b="15678"/>
          <a:stretch/>
        </p:blipFill>
        <p:spPr>
          <a:xfrm>
            <a:off x="3200400" y="4412171"/>
            <a:ext cx="2228354" cy="1531429"/>
          </a:xfrm>
          <a:prstGeom prst="rect">
            <a:avLst/>
          </a:prstGeom>
        </p:spPr>
      </p:pic>
    </p:spTree>
    <p:extLst>
      <p:ext uri="{BB962C8B-B14F-4D97-AF65-F5344CB8AC3E}">
        <p14:creationId xmlns:p14="http://schemas.microsoft.com/office/powerpoint/2010/main" val="3839810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Path-Away® </a:t>
            </a:r>
            <a:r>
              <a:rPr lang="en-US" sz="4000" b="1" dirty="0" smtClean="0"/>
              <a:t>Poultry Protectant</a:t>
            </a:r>
            <a:endParaRPr lang="en-US" sz="4000" b="1" dirty="0"/>
          </a:p>
        </p:txBody>
      </p:sp>
      <p:sp>
        <p:nvSpPr>
          <p:cNvPr id="3" name="CuadroTexto 2"/>
          <p:cNvSpPr txBox="1"/>
          <p:nvPr/>
        </p:nvSpPr>
        <p:spPr>
          <a:xfrm>
            <a:off x="533400" y="2133600"/>
            <a:ext cx="3657600" cy="2677656"/>
          </a:xfrm>
          <a:prstGeom prst="rect">
            <a:avLst/>
          </a:prstGeom>
          <a:noFill/>
        </p:spPr>
        <p:txBody>
          <a:bodyPr wrap="square" rtlCol="0">
            <a:spAutoFit/>
          </a:bodyPr>
          <a:lstStyle/>
          <a:p>
            <a:pPr marL="285750" indent="-285750">
              <a:buFont typeface="Arial" panose="020B0604020202020204" pitchFamily="34" charset="0"/>
              <a:buChar char="•"/>
            </a:pPr>
            <a:r>
              <a:rPr lang="es-CO" sz="2400" dirty="0" smtClean="0"/>
              <a:t>100</a:t>
            </a:r>
            <a:r>
              <a:rPr lang="es-CO" sz="2400" dirty="0" smtClean="0"/>
              <a:t>%  </a:t>
            </a:r>
            <a:r>
              <a:rPr lang="es-CO" sz="2400" dirty="0" err="1" smtClean="0"/>
              <a:t>plant-based</a:t>
            </a:r>
            <a:endParaRPr lang="es-CO" sz="2400" dirty="0" smtClean="0"/>
          </a:p>
          <a:p>
            <a:pPr marL="285750" indent="-285750">
              <a:buFont typeface="Arial" panose="020B0604020202020204" pitchFamily="34" charset="0"/>
              <a:buChar char="•"/>
            </a:pPr>
            <a:r>
              <a:rPr lang="es-CO" sz="2400" dirty="0" err="1" smtClean="0"/>
              <a:t>Certified</a:t>
            </a:r>
            <a:r>
              <a:rPr lang="es-CO" sz="2400" dirty="0" smtClean="0"/>
              <a:t> Organic</a:t>
            </a:r>
            <a:endParaRPr lang="es-CO" sz="2400" dirty="0" smtClean="0"/>
          </a:p>
          <a:p>
            <a:pPr marL="285750" indent="-285750">
              <a:buFont typeface="Arial" panose="020B0604020202020204" pitchFamily="34" charset="0"/>
              <a:buChar char="•"/>
            </a:pPr>
            <a:r>
              <a:rPr lang="es-CO" sz="2400" dirty="0" smtClean="0"/>
              <a:t>Non-GMO</a:t>
            </a:r>
          </a:p>
          <a:p>
            <a:pPr marL="285750" indent="-285750">
              <a:buFont typeface="Arial" panose="020B0604020202020204" pitchFamily="34" charset="0"/>
              <a:buChar char="•"/>
            </a:pPr>
            <a:r>
              <a:rPr lang="es-CO" sz="2400" dirty="0" smtClean="0"/>
              <a:t>Alcohol Free</a:t>
            </a:r>
            <a:endParaRPr lang="es-CO" sz="2400" dirty="0" smtClean="0"/>
          </a:p>
          <a:p>
            <a:pPr marL="285750" indent="-285750">
              <a:buFont typeface="Arial" panose="020B0604020202020204" pitchFamily="34" charset="0"/>
              <a:buChar char="•"/>
            </a:pPr>
            <a:r>
              <a:rPr lang="es-CO" sz="2400" dirty="0" smtClean="0"/>
              <a:t>Non-</a:t>
            </a:r>
            <a:r>
              <a:rPr lang="es-CO" sz="2400" dirty="0" err="1" smtClean="0"/>
              <a:t>toxic</a:t>
            </a:r>
            <a:r>
              <a:rPr lang="es-CO" sz="2400" dirty="0" smtClean="0"/>
              <a:t> to </a:t>
            </a:r>
            <a:r>
              <a:rPr lang="es-CO" sz="2400" dirty="0" err="1" smtClean="0"/>
              <a:t>bees</a:t>
            </a:r>
            <a:endParaRPr lang="es-CO" sz="2400" dirty="0" smtClean="0"/>
          </a:p>
          <a:p>
            <a:pPr marL="285750" indent="-285750">
              <a:buFont typeface="Arial" panose="020B0604020202020204" pitchFamily="34" charset="0"/>
              <a:buChar char="•"/>
            </a:pPr>
            <a:r>
              <a:rPr lang="es-CO" sz="2400" dirty="0" err="1" smtClean="0"/>
              <a:t>Proven</a:t>
            </a:r>
            <a:r>
              <a:rPr lang="es-CO" sz="2400" dirty="0" smtClean="0"/>
              <a:t> </a:t>
            </a:r>
            <a:r>
              <a:rPr lang="es-CO" sz="2400" dirty="0" err="1" smtClean="0"/>
              <a:t>against</a:t>
            </a:r>
            <a:r>
              <a:rPr lang="es-CO" sz="2400" dirty="0" smtClean="0"/>
              <a:t> </a:t>
            </a:r>
            <a:r>
              <a:rPr lang="es-CO" sz="2400" dirty="0" smtClean="0"/>
              <a:t>170</a:t>
            </a:r>
            <a:r>
              <a:rPr lang="es-CO" sz="2400" dirty="0" smtClean="0"/>
              <a:t>+ </a:t>
            </a:r>
            <a:r>
              <a:rPr lang="es-CO" sz="2400" dirty="0" err="1" smtClean="0"/>
              <a:t>pathogens</a:t>
            </a:r>
            <a:endParaRPr lang="es-CO" sz="2400" dirty="0"/>
          </a:p>
        </p:txBody>
      </p:sp>
      <p:sp>
        <p:nvSpPr>
          <p:cNvPr id="4" name="CuadroTexto 3"/>
          <p:cNvSpPr txBox="1"/>
          <p:nvPr/>
        </p:nvSpPr>
        <p:spPr>
          <a:xfrm>
            <a:off x="4572000" y="2133600"/>
            <a:ext cx="3657600" cy="2677656"/>
          </a:xfrm>
          <a:prstGeom prst="rect">
            <a:avLst/>
          </a:prstGeom>
          <a:noFill/>
        </p:spPr>
        <p:txBody>
          <a:bodyPr wrap="square" rtlCol="0">
            <a:spAutoFit/>
          </a:bodyPr>
          <a:lstStyle/>
          <a:p>
            <a:pPr marL="285750" indent="-285750">
              <a:buFont typeface="Arial" panose="020B0604020202020204" pitchFamily="34" charset="0"/>
              <a:buChar char="•"/>
            </a:pPr>
            <a:r>
              <a:rPr lang="es-CO" sz="2400" dirty="0" smtClean="0"/>
              <a:t>100</a:t>
            </a:r>
            <a:r>
              <a:rPr lang="es-CO" sz="2400" dirty="0" smtClean="0"/>
              <a:t>% soluble</a:t>
            </a:r>
          </a:p>
          <a:p>
            <a:pPr marL="285750" indent="-285750">
              <a:buFont typeface="Arial" panose="020B0604020202020204" pitchFamily="34" charset="0"/>
              <a:buChar char="•"/>
            </a:pPr>
            <a:r>
              <a:rPr lang="es-CO" sz="2400" dirty="0" smtClean="0"/>
              <a:t>No </a:t>
            </a:r>
            <a:r>
              <a:rPr lang="es-CO" sz="2400" dirty="0" err="1" smtClean="0"/>
              <a:t>chemicals</a:t>
            </a:r>
            <a:r>
              <a:rPr lang="es-CO" sz="2400" dirty="0" smtClean="0"/>
              <a:t> </a:t>
            </a:r>
            <a:r>
              <a:rPr lang="es-CO" sz="2400" dirty="0" err="1" smtClean="0"/>
              <a:t>added</a:t>
            </a:r>
            <a:endParaRPr lang="es-CO" sz="2400" dirty="0" smtClean="0"/>
          </a:p>
          <a:p>
            <a:pPr marL="285750" indent="-285750">
              <a:buFont typeface="Arial" panose="020B0604020202020204" pitchFamily="34" charset="0"/>
              <a:buChar char="•"/>
            </a:pPr>
            <a:r>
              <a:rPr lang="es-CO" sz="2400" dirty="0" smtClean="0"/>
              <a:t>FDA </a:t>
            </a:r>
            <a:r>
              <a:rPr lang="es-CO" sz="2400" dirty="0" err="1" smtClean="0"/>
              <a:t>approved</a:t>
            </a:r>
            <a:r>
              <a:rPr lang="es-CO" sz="2400" dirty="0" smtClean="0"/>
              <a:t> </a:t>
            </a:r>
            <a:r>
              <a:rPr lang="es-CO" sz="2400" dirty="0" err="1" smtClean="0"/>
              <a:t>ingredients</a:t>
            </a:r>
            <a:endParaRPr lang="es-CO" sz="2400" dirty="0" smtClean="0"/>
          </a:p>
          <a:p>
            <a:pPr marL="285750" indent="-285750">
              <a:buFont typeface="Arial" panose="020B0604020202020204" pitchFamily="34" charset="0"/>
              <a:buChar char="•"/>
            </a:pPr>
            <a:r>
              <a:rPr lang="es-CO" sz="2400" dirty="0" smtClean="0"/>
              <a:t>USDA </a:t>
            </a:r>
            <a:r>
              <a:rPr lang="es-CO" sz="2400" dirty="0" err="1" smtClean="0"/>
              <a:t>approved</a:t>
            </a:r>
            <a:endParaRPr lang="es-CO" sz="2400" dirty="0" smtClean="0"/>
          </a:p>
          <a:p>
            <a:pPr marL="285750" indent="-285750">
              <a:buFont typeface="Arial" panose="020B0604020202020204" pitchFamily="34" charset="0"/>
              <a:buChar char="•"/>
            </a:pPr>
            <a:r>
              <a:rPr lang="es-CO" sz="2400" dirty="0" smtClean="0"/>
              <a:t>Can be </a:t>
            </a:r>
            <a:r>
              <a:rPr lang="es-CO" sz="2400" dirty="0" err="1" smtClean="0"/>
              <a:t>applied</a:t>
            </a:r>
            <a:r>
              <a:rPr lang="es-CO" sz="2400" dirty="0" smtClean="0"/>
              <a:t> </a:t>
            </a:r>
            <a:r>
              <a:rPr lang="es-CO" sz="2400" dirty="0" err="1" smtClean="0"/>
              <a:t>while</a:t>
            </a:r>
            <a:r>
              <a:rPr lang="es-CO" sz="2400" dirty="0" smtClean="0"/>
              <a:t> </a:t>
            </a:r>
            <a:r>
              <a:rPr lang="es-CO" sz="2400" dirty="0" err="1" smtClean="0"/>
              <a:t>birds</a:t>
            </a:r>
            <a:r>
              <a:rPr lang="es-CO" sz="2400" dirty="0" smtClean="0"/>
              <a:t> are </a:t>
            </a:r>
            <a:r>
              <a:rPr lang="es-CO" sz="2400" dirty="0" err="1" smtClean="0"/>
              <a:t>present</a:t>
            </a:r>
            <a:endParaRPr lang="es-CO" sz="2400" dirty="0"/>
          </a:p>
        </p:txBody>
      </p:sp>
    </p:spTree>
    <p:extLst>
      <p:ext uri="{BB962C8B-B14F-4D97-AF65-F5344CB8AC3E}">
        <p14:creationId xmlns:p14="http://schemas.microsoft.com/office/powerpoint/2010/main" val="3694634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28600" y="533400"/>
            <a:ext cx="8610118" cy="1138773"/>
          </a:xfrm>
          <a:prstGeom prst="rect">
            <a:avLst/>
          </a:prstGeom>
          <a:noFill/>
          <a:effectLst/>
        </p:spPr>
        <p:txBody>
          <a:bodyPr wrap="square" rtlCol="0">
            <a:spAutoFit/>
          </a:bodyPr>
          <a:lstStyle/>
          <a:p>
            <a:pPr algn="ctr"/>
            <a:r>
              <a:rPr lang="en-US" sz="4000" b="1" dirty="0" smtClean="0"/>
              <a:t>Use case 1</a:t>
            </a:r>
            <a:r>
              <a:rPr lang="en-US" sz="4000" b="1" dirty="0" smtClean="0"/>
              <a:t>: </a:t>
            </a:r>
            <a:r>
              <a:rPr lang="en-US" sz="4000" b="1" dirty="0" smtClean="0"/>
              <a:t>Turkeys</a:t>
            </a:r>
            <a:endParaRPr lang="en-US" sz="4000" b="1" dirty="0" smtClean="0"/>
          </a:p>
          <a:p>
            <a:pPr algn="ctr"/>
            <a:r>
              <a:rPr lang="en-US" sz="2800" b="1" dirty="0" smtClean="0"/>
              <a:t>Wayland, </a:t>
            </a:r>
            <a:r>
              <a:rPr lang="en-US" sz="2800" b="1" dirty="0" smtClean="0"/>
              <a:t>USA</a:t>
            </a:r>
            <a:endParaRPr lang="en-US" sz="4000" b="1" dirty="0"/>
          </a:p>
        </p:txBody>
      </p:sp>
      <p:pic>
        <p:nvPicPr>
          <p:cNvPr id="3" name="Picture 2" descr="Screen Shot 2018-08-25 at 1.02.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981200"/>
            <a:ext cx="5562600" cy="3629707"/>
          </a:xfrm>
          <a:prstGeom prst="rect">
            <a:avLst/>
          </a:prstGeom>
        </p:spPr>
      </p:pic>
    </p:spTree>
    <p:extLst>
      <p:ext uri="{BB962C8B-B14F-4D97-AF65-F5344CB8AC3E}">
        <p14:creationId xmlns:p14="http://schemas.microsoft.com/office/powerpoint/2010/main" val="3529292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266941" y="457200"/>
            <a:ext cx="8610118" cy="707886"/>
          </a:xfrm>
          <a:prstGeom prst="rect">
            <a:avLst/>
          </a:prstGeom>
          <a:noFill/>
          <a:effectLst/>
        </p:spPr>
        <p:txBody>
          <a:bodyPr wrap="square" rtlCol="0">
            <a:spAutoFit/>
          </a:bodyPr>
          <a:lstStyle/>
          <a:p>
            <a:pPr algn="ctr"/>
            <a:r>
              <a:rPr lang="en-US" sz="4000" b="1" dirty="0" smtClean="0"/>
              <a:t>Wayland </a:t>
            </a:r>
            <a:r>
              <a:rPr lang="en-US" sz="4000" b="1" dirty="0" smtClean="0"/>
              <a:t>Turkey Farm</a:t>
            </a:r>
            <a:endParaRPr lang="en-US" sz="4000" b="1" dirty="0"/>
          </a:p>
        </p:txBody>
      </p:sp>
      <p:sp>
        <p:nvSpPr>
          <p:cNvPr id="3" name="CuadroTexto 2"/>
          <p:cNvSpPr txBox="1"/>
          <p:nvPr/>
        </p:nvSpPr>
        <p:spPr>
          <a:xfrm>
            <a:off x="533400" y="2459504"/>
            <a:ext cx="8077200" cy="2677656"/>
          </a:xfrm>
          <a:prstGeom prst="rect">
            <a:avLst/>
          </a:prstGeom>
          <a:noFill/>
        </p:spPr>
        <p:txBody>
          <a:bodyPr wrap="square" rtlCol="0">
            <a:spAutoFit/>
          </a:bodyPr>
          <a:lstStyle/>
          <a:p>
            <a:pPr marL="285750" indent="-285750">
              <a:buFont typeface="Arial" panose="020B0604020202020204" pitchFamily="34" charset="0"/>
              <a:buChar char="•"/>
            </a:pPr>
            <a:r>
              <a:rPr lang="es-CO" sz="2400" dirty="0" smtClean="0"/>
              <a:t>10 </a:t>
            </a:r>
            <a:r>
              <a:rPr lang="es-CO" sz="2400" dirty="0" err="1" smtClean="0"/>
              <a:t>sheds</a:t>
            </a:r>
            <a:r>
              <a:rPr lang="es-CO" sz="2400" dirty="0" smtClean="0"/>
              <a:t> in </a:t>
            </a:r>
            <a:r>
              <a:rPr lang="es-CO" sz="2400" dirty="0" err="1" smtClean="0"/>
              <a:t>operation</a:t>
            </a:r>
            <a:endParaRPr lang="es-CO" sz="2400" dirty="0" smtClean="0"/>
          </a:p>
          <a:p>
            <a:pPr marL="285750" indent="-285750">
              <a:buFont typeface="Arial" panose="020B0604020202020204" pitchFamily="34" charset="0"/>
              <a:buChar char="•"/>
            </a:pPr>
            <a:r>
              <a:rPr lang="es-CO" sz="2400" dirty="0" smtClean="0"/>
              <a:t>8,000 </a:t>
            </a:r>
            <a:r>
              <a:rPr lang="es-CO" sz="2400" dirty="0" err="1" smtClean="0"/>
              <a:t>birds</a:t>
            </a:r>
            <a:r>
              <a:rPr lang="es-CO" sz="2400" dirty="0" smtClean="0"/>
              <a:t> per </a:t>
            </a:r>
            <a:r>
              <a:rPr lang="es-CO" sz="2400" dirty="0" err="1" smtClean="0"/>
              <a:t>shed</a:t>
            </a:r>
            <a:endParaRPr lang="es-CO" sz="2400" dirty="0" smtClean="0"/>
          </a:p>
          <a:p>
            <a:pPr marL="285750" indent="-285750">
              <a:buFont typeface="Arial" panose="020B0604020202020204" pitchFamily="34" charset="0"/>
              <a:buChar char="•"/>
            </a:pPr>
            <a:r>
              <a:rPr lang="es-CO" sz="2400" dirty="0" err="1" smtClean="0"/>
              <a:t>Average</a:t>
            </a:r>
            <a:r>
              <a:rPr lang="es-CO" sz="2400" dirty="0" smtClean="0"/>
              <a:t> </a:t>
            </a:r>
            <a:r>
              <a:rPr lang="es-CO" sz="2400" dirty="0" err="1" smtClean="0"/>
              <a:t>culled</a:t>
            </a:r>
            <a:r>
              <a:rPr lang="es-CO" sz="2400" dirty="0" smtClean="0"/>
              <a:t> </a:t>
            </a:r>
            <a:r>
              <a:rPr lang="es-CO" sz="2400" dirty="0" err="1" smtClean="0"/>
              <a:t>bird</a:t>
            </a:r>
            <a:r>
              <a:rPr lang="es-CO" sz="2400" dirty="0" smtClean="0"/>
              <a:t> </a:t>
            </a:r>
            <a:r>
              <a:rPr lang="es-CO" sz="2400" dirty="0" err="1" smtClean="0"/>
              <a:t>weight</a:t>
            </a:r>
            <a:r>
              <a:rPr lang="es-CO" sz="2400" dirty="0" smtClean="0"/>
              <a:t> </a:t>
            </a:r>
            <a:r>
              <a:rPr lang="es-CO" sz="2400" dirty="0" smtClean="0"/>
              <a:t>42lbs. </a:t>
            </a:r>
          </a:p>
          <a:p>
            <a:pPr marL="285750" indent="-285750">
              <a:buFont typeface="Arial" panose="020B0604020202020204" pitchFamily="34" charset="0"/>
              <a:buChar char="•"/>
            </a:pPr>
            <a:r>
              <a:rPr lang="es-CO" sz="2400" dirty="0" err="1" smtClean="0"/>
              <a:t>Mortality</a:t>
            </a:r>
            <a:r>
              <a:rPr lang="es-CO" sz="2400" dirty="0" smtClean="0"/>
              <a:t> </a:t>
            </a:r>
            <a:r>
              <a:rPr lang="es-CO" sz="2400" dirty="0" err="1" smtClean="0"/>
              <a:t>rate</a:t>
            </a:r>
            <a:r>
              <a:rPr lang="es-CO" sz="2400" dirty="0" smtClean="0"/>
              <a:t> at </a:t>
            </a:r>
            <a:r>
              <a:rPr lang="es-CO" sz="2400" dirty="0" smtClean="0"/>
              <a:t>19 </a:t>
            </a:r>
            <a:r>
              <a:rPr lang="es-CO" sz="2400" dirty="0" err="1" smtClean="0"/>
              <a:t>weeks</a:t>
            </a:r>
            <a:r>
              <a:rPr lang="es-CO" sz="2400" dirty="0" smtClean="0"/>
              <a:t>: </a:t>
            </a:r>
            <a:r>
              <a:rPr lang="es-CO" sz="2400" dirty="0" smtClean="0"/>
              <a:t>7-15 </a:t>
            </a:r>
            <a:r>
              <a:rPr lang="es-CO" sz="2400" dirty="0" err="1" smtClean="0"/>
              <a:t>birds</a:t>
            </a:r>
            <a:r>
              <a:rPr lang="es-CO" sz="2400" dirty="0" smtClean="0"/>
              <a:t>/</a:t>
            </a:r>
            <a:r>
              <a:rPr lang="es-CO" sz="2400" dirty="0" err="1" smtClean="0"/>
              <a:t>week</a:t>
            </a:r>
            <a:endParaRPr lang="es-CO" sz="2400" dirty="0"/>
          </a:p>
          <a:p>
            <a:pPr marL="285750" indent="-285750">
              <a:buFont typeface="Arial" panose="020B0604020202020204" pitchFamily="34" charset="0"/>
              <a:buChar char="•"/>
            </a:pPr>
            <a:r>
              <a:rPr lang="es-CO" sz="2400" dirty="0" err="1" smtClean="0"/>
              <a:t>Low</a:t>
            </a:r>
            <a:r>
              <a:rPr lang="es-CO" sz="2400" dirty="0" smtClean="0"/>
              <a:t> </a:t>
            </a:r>
            <a:r>
              <a:rPr lang="es-CO" sz="2400" dirty="0" err="1" smtClean="0"/>
              <a:t>conversion</a:t>
            </a:r>
            <a:r>
              <a:rPr lang="es-CO" sz="2400" dirty="0" smtClean="0"/>
              <a:t> </a:t>
            </a:r>
            <a:r>
              <a:rPr lang="es-CO" sz="2400" dirty="0" err="1" smtClean="0"/>
              <a:t>rate</a:t>
            </a:r>
            <a:endParaRPr lang="es-CO" sz="2400" dirty="0" smtClean="0"/>
          </a:p>
          <a:p>
            <a:pPr marL="285750" indent="-285750">
              <a:buFont typeface="Arial" panose="020B0604020202020204" pitchFamily="34" charset="0"/>
              <a:buChar char="•"/>
            </a:pPr>
            <a:r>
              <a:rPr lang="es-CO" sz="2400" dirty="0" smtClean="0"/>
              <a:t>High </a:t>
            </a:r>
            <a:r>
              <a:rPr lang="es-CO" sz="2400" dirty="0" err="1" smtClean="0"/>
              <a:t>incidence</a:t>
            </a:r>
            <a:r>
              <a:rPr lang="es-CO" sz="2400" dirty="0" smtClean="0"/>
              <a:t> of </a:t>
            </a:r>
            <a:r>
              <a:rPr lang="es-CO" sz="2400" dirty="0" err="1" smtClean="0"/>
              <a:t>darkling</a:t>
            </a:r>
            <a:r>
              <a:rPr lang="es-CO" sz="2400" dirty="0" smtClean="0"/>
              <a:t> </a:t>
            </a:r>
            <a:r>
              <a:rPr lang="es-CO" sz="2400" dirty="0" err="1" smtClean="0"/>
              <a:t>beetles</a:t>
            </a:r>
            <a:endParaRPr lang="es-CO" sz="2400" dirty="0" smtClean="0"/>
          </a:p>
          <a:p>
            <a:pPr marL="285750" indent="-285750">
              <a:buFont typeface="Arial" panose="020B0604020202020204" pitchFamily="34" charset="0"/>
              <a:buChar char="•"/>
            </a:pPr>
            <a:r>
              <a:rPr lang="es-CO" sz="2400" dirty="0" smtClean="0"/>
              <a:t>High </a:t>
            </a:r>
            <a:r>
              <a:rPr lang="es-CO" sz="2400" dirty="0" err="1" smtClean="0"/>
              <a:t>chemical</a:t>
            </a:r>
            <a:r>
              <a:rPr lang="es-CO" sz="2400" dirty="0" smtClean="0"/>
              <a:t> and </a:t>
            </a:r>
            <a:r>
              <a:rPr lang="es-CO" sz="2400" dirty="0" err="1" smtClean="0"/>
              <a:t>antibiotic</a:t>
            </a:r>
            <a:r>
              <a:rPr lang="es-CO" sz="2400" dirty="0" smtClean="0"/>
              <a:t> </a:t>
            </a:r>
            <a:r>
              <a:rPr lang="es-CO" sz="2400" dirty="0" err="1" smtClean="0"/>
              <a:t>costs</a:t>
            </a:r>
            <a:r>
              <a:rPr lang="es-CO" sz="2400" dirty="0" smtClean="0"/>
              <a:t> </a:t>
            </a:r>
            <a:r>
              <a:rPr lang="es-CO" sz="2400" dirty="0" err="1" smtClean="0"/>
              <a:t>incurred</a:t>
            </a:r>
            <a:endParaRPr lang="es-CO" sz="2400" dirty="0"/>
          </a:p>
        </p:txBody>
      </p:sp>
      <p:sp>
        <p:nvSpPr>
          <p:cNvPr id="4" name="CuadroTexto 3"/>
          <p:cNvSpPr txBox="1"/>
          <p:nvPr/>
        </p:nvSpPr>
        <p:spPr>
          <a:xfrm>
            <a:off x="2781300" y="1396796"/>
            <a:ext cx="3581400" cy="830997"/>
          </a:xfrm>
          <a:prstGeom prst="rect">
            <a:avLst/>
          </a:prstGeom>
          <a:noFill/>
        </p:spPr>
        <p:txBody>
          <a:bodyPr wrap="square" rtlCol="0">
            <a:spAutoFit/>
          </a:bodyPr>
          <a:lstStyle/>
          <a:p>
            <a:pPr algn="ctr"/>
            <a:r>
              <a:rPr lang="es-CO" sz="2400" b="1" dirty="0" smtClean="0"/>
              <a:t>Prior to </a:t>
            </a:r>
            <a:r>
              <a:rPr lang="es-CO" sz="2400" b="1" dirty="0" err="1" smtClean="0"/>
              <a:t>Path-Away</a:t>
            </a:r>
            <a:r>
              <a:rPr lang="es-CO" sz="2400" b="1" dirty="0" smtClean="0"/>
              <a:t>® </a:t>
            </a:r>
            <a:r>
              <a:rPr lang="es-CO" sz="2400" b="1" dirty="0" err="1" smtClean="0"/>
              <a:t>Methodology</a:t>
            </a:r>
            <a:endParaRPr lang="es-CO" sz="2400" b="1" dirty="0"/>
          </a:p>
        </p:txBody>
      </p:sp>
    </p:spTree>
    <p:extLst>
      <p:ext uri="{BB962C8B-B14F-4D97-AF65-F5344CB8AC3E}">
        <p14:creationId xmlns:p14="http://schemas.microsoft.com/office/powerpoint/2010/main" val="3328237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Using </a:t>
            </a:r>
            <a:r>
              <a:rPr lang="en-US" dirty="0" smtClean="0">
                <a:solidFill>
                  <a:schemeClr val="tx1"/>
                </a:solidFill>
              </a:rPr>
              <a:t>Path-Away</a:t>
            </a:r>
            <a:r>
              <a:rPr lang="es-CO" b="1" dirty="0" smtClean="0">
                <a:solidFill>
                  <a:srgbClr val="000000"/>
                </a:solidFill>
              </a:rPr>
              <a:t>®</a:t>
            </a:r>
            <a:endParaRPr lang="en-US" dirty="0">
              <a:solidFill>
                <a:srgbClr val="000000"/>
              </a:solidFill>
            </a:endParaRPr>
          </a:p>
        </p:txBody>
      </p:sp>
      <p:pic>
        <p:nvPicPr>
          <p:cNvPr id="4" name="Content Placeholder 3" descr="Screen Shot 2018-08-26 at 12.06.59 PM.png"/>
          <p:cNvPicPr>
            <a:picLocks noGrp="1" noChangeAspect="1"/>
          </p:cNvPicPr>
          <p:nvPr>
            <p:ph idx="1"/>
          </p:nvPr>
        </p:nvPicPr>
        <p:blipFill>
          <a:blip r:embed="rId2">
            <a:extLst>
              <a:ext uri="{28A0092B-C50C-407E-A947-70E740481C1C}">
                <a14:useLocalDpi xmlns:a14="http://schemas.microsoft.com/office/drawing/2010/main" val="0"/>
              </a:ext>
            </a:extLst>
          </a:blip>
          <a:srcRect t="17" b="17"/>
          <a:stretch>
            <a:fillRect/>
          </a:stretch>
        </p:blipFill>
        <p:spPr>
          <a:xfrm>
            <a:off x="800100" y="1600200"/>
            <a:ext cx="7543800" cy="3872408"/>
          </a:xfrm>
        </p:spPr>
      </p:pic>
    </p:spTree>
    <p:extLst>
      <p:ext uri="{BB962C8B-B14F-4D97-AF65-F5344CB8AC3E}">
        <p14:creationId xmlns:p14="http://schemas.microsoft.com/office/powerpoint/2010/main" val="3405396243"/>
      </p:ext>
    </p:extLst>
  </p:cSld>
  <p:clrMapOvr>
    <a:masterClrMapping/>
  </p:clrMapOvr>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Poultry-PowerPoint-Template-404</Template>
  <TotalTime>5344</TotalTime>
  <Words>999</Words>
  <Application>Microsoft Office PowerPoint</Application>
  <PresentationFormat>Presentación en pantalla (4:3)</PresentationFormat>
  <Paragraphs>178</Paragraphs>
  <Slides>24</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24</vt:i4>
      </vt:variant>
    </vt:vector>
  </HeadingPairs>
  <TitlesOfParts>
    <vt:vector size="27" baseType="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Using Path-Away®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Andres Carrillo</cp:lastModifiedBy>
  <cp:revision>123</cp:revision>
  <dcterms:created xsi:type="dcterms:W3CDTF">2017-11-22T13:56:14Z</dcterms:created>
  <dcterms:modified xsi:type="dcterms:W3CDTF">2018-10-02T19:44:54Z</dcterms:modified>
</cp:coreProperties>
</file>