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9" r:id="rId4"/>
    <p:sldId id="265" r:id="rId5"/>
    <p:sldId id="264" r:id="rId6"/>
    <p:sldId id="266" r:id="rId7"/>
    <p:sldId id="263" r:id="rId8"/>
    <p:sldId id="262" r:id="rId9"/>
    <p:sldId id="267" r:id="rId10"/>
    <p:sldId id="268" r:id="rId11"/>
    <p:sldId id="261" r:id="rId12"/>
    <p:sldId id="269" r:id="rId13"/>
    <p:sldId id="270" r:id="rId14"/>
    <p:sldId id="271" r:id="rId15"/>
    <p:sldId id="272" r:id="rId16"/>
    <p:sldId id="273" r:id="rId17"/>
    <p:sldId id="274" r:id="rId18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033"/>
    <a:srgbClr val="FFDC47"/>
    <a:srgbClr val="990099"/>
    <a:srgbClr val="FF4370"/>
    <a:srgbClr val="FE9202"/>
    <a:srgbClr val="FFF3E7"/>
    <a:srgbClr val="5EEC3C"/>
    <a:srgbClr val="CCCC00"/>
    <a:srgbClr val="FFCC66"/>
    <a:srgbClr val="CC00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8" autoAdjust="0"/>
    <p:restoredTop sz="94624" autoAdjust="0"/>
  </p:normalViewPr>
  <p:slideViewPr>
    <p:cSldViewPr>
      <p:cViewPr varScale="1">
        <p:scale>
          <a:sx n="92" d="100"/>
          <a:sy n="92" d="100"/>
        </p:scale>
        <p:origin x="-756" y="-1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523783-57C9-4DFF-AEBB-A8D50A86EA7D}" type="datetimeFigureOut">
              <a:rPr lang="en-US" smtClean="0"/>
              <a:pPr/>
              <a:t>2/27/2018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7E7DD0-DA40-41C1-BC1D-7A924EED2B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108238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48965" y="2724455"/>
            <a:ext cx="8093365" cy="1527050"/>
          </a:xfr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8964" y="4251505"/>
            <a:ext cx="8093365" cy="610820"/>
          </a:xfrm>
        </p:spPr>
        <p:txBody>
          <a:bodyPr>
            <a:normAutofit/>
          </a:bodyPr>
          <a:lstStyle>
            <a:lvl1pPr marL="0" indent="0" algn="l">
              <a:buNone/>
              <a:defRPr sz="2800" b="0" i="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9F9FA-59A7-42A7-8145-AA9A51773D23}" type="datetime1">
              <a:rPr lang="en-US" smtClean="0"/>
              <a:pPr/>
              <a:t>2/27/2018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GICC LLC 2017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53875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7D69E-916D-48C8-A89C-BDB1B913D5EE}" type="datetime1">
              <a:rPr lang="en-US" smtClean="0"/>
              <a:pPr/>
              <a:t>2/27/2018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GICC LLC 2017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77607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7243D-0179-449A-B26F-9688EEDFBE5E}" type="datetime1">
              <a:rPr lang="en-US" smtClean="0"/>
              <a:pPr/>
              <a:t>2/27/2018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GICC LLC 2017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28665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02926-89F7-4634-8F6C-5962A14A5367}" type="datetime1">
              <a:rPr lang="en-US" smtClean="0"/>
              <a:pPr/>
              <a:t>2/27/2018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GICC LLC 2017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E:\websites\free-power-point-templates\2012\logos.png">
            <a:extLst>
              <a:ext uri="{FF2B5EF4-FFF2-40B4-BE49-F238E27FC236}">
                <a16:creationId xmlns:a16="http://schemas.microsoft.com/office/drawing/2014/main" xmlns="" id="{8E8A7AC0-EB4D-4C3E-BB45-A3B062088F3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3918306" y="2326213"/>
            <a:ext cx="1463784" cy="526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93609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891995"/>
            <a:ext cx="8246070" cy="610820"/>
          </a:xfrm>
        </p:spPr>
        <p:txBody>
          <a:bodyPr>
            <a:normAutofit/>
          </a:bodyPr>
          <a:lstStyle>
            <a:lvl1pPr algn="l">
              <a:defRPr sz="3600" baseline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6" y="1655520"/>
            <a:ext cx="8246070" cy="3054094"/>
          </a:xfrm>
        </p:spPr>
        <p:txBody>
          <a:bodyPr/>
          <a:lstStyle>
            <a:lvl1pPr algn="l">
              <a:defRPr sz="2800">
                <a:solidFill>
                  <a:schemeClr val="bg1"/>
                </a:solidFill>
              </a:defRPr>
            </a:lvl1pPr>
            <a:lvl2pPr algn="l">
              <a:defRPr>
                <a:solidFill>
                  <a:schemeClr val="bg1"/>
                </a:solidFill>
              </a:defRPr>
            </a:lvl2pPr>
            <a:lvl3pPr algn="l">
              <a:defRPr>
                <a:solidFill>
                  <a:schemeClr val="bg1"/>
                </a:solidFill>
              </a:defRPr>
            </a:lvl3pPr>
            <a:lvl4pPr algn="l">
              <a:defRPr>
                <a:solidFill>
                  <a:schemeClr val="bg1"/>
                </a:solidFill>
              </a:defRPr>
            </a:lvl4pPr>
            <a:lvl5pPr algn="l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D2880-58F7-4E5E-A092-20CBB68BBC78}" type="datetime1">
              <a:rPr lang="en-US" smtClean="0"/>
              <a:pPr/>
              <a:t>2/27/2018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GICC LLC 2017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64471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433880"/>
            <a:ext cx="6260905" cy="572644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00B0F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5" y="1197406"/>
            <a:ext cx="6260905" cy="3358356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D984F-A2AD-408C-BACE-F6E899A31F0E}" type="datetime1">
              <a:rPr lang="en-US" smtClean="0"/>
              <a:pPr/>
              <a:t>2/27/2018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GICC LLC 2017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29391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BF768-D4D3-432C-A79A-6D6943588EA7}" type="datetime1">
              <a:rPr lang="en-US" smtClean="0"/>
              <a:pPr/>
              <a:t>2/27/2018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GICC LLC 2017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63441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DDD35-491A-4607-85C7-5A966458D0B7}" type="datetime1">
              <a:rPr lang="en-US" smtClean="0"/>
              <a:pPr/>
              <a:t>2/27/2018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GICC LLC 2017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56791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4" y="891995"/>
            <a:ext cx="8246071" cy="610820"/>
          </a:xfrm>
        </p:spPr>
        <p:txBody>
          <a:bodyPr>
            <a:normAutofit/>
          </a:bodyPr>
          <a:lstStyle>
            <a:lvl1pPr algn="l">
              <a:defRPr sz="3600" baseline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1812" y="1655520"/>
            <a:ext cx="4040188" cy="47982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6879" y="2266340"/>
            <a:ext cx="4040188" cy="2137871"/>
          </a:xfrm>
        </p:spPr>
        <p:txBody>
          <a:bodyPr/>
          <a:lstStyle>
            <a:lvl1pPr algn="ctr">
              <a:defRPr sz="2400">
                <a:solidFill>
                  <a:schemeClr val="bg1"/>
                </a:solidFill>
              </a:defRPr>
            </a:lvl1pPr>
            <a:lvl2pPr algn="ctr">
              <a:defRPr sz="2000">
                <a:solidFill>
                  <a:schemeClr val="bg1"/>
                </a:solidFill>
              </a:defRPr>
            </a:lvl2pPr>
            <a:lvl3pPr algn="ctr">
              <a:defRPr sz="1800">
                <a:solidFill>
                  <a:schemeClr val="bg1"/>
                </a:solidFill>
              </a:defRPr>
            </a:lvl3pPr>
            <a:lvl4pPr algn="ctr">
              <a:defRPr sz="1600">
                <a:solidFill>
                  <a:schemeClr val="bg1"/>
                </a:solidFill>
              </a:defRPr>
            </a:lvl4pPr>
            <a:lvl5pPr algn="ctr"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000" y="1655520"/>
            <a:ext cx="4041775" cy="47982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2000" y="2266340"/>
            <a:ext cx="4041775" cy="2137871"/>
          </a:xfrm>
        </p:spPr>
        <p:txBody>
          <a:bodyPr/>
          <a:lstStyle>
            <a:lvl1pPr algn="ctr">
              <a:defRPr sz="2400">
                <a:solidFill>
                  <a:schemeClr val="bg1"/>
                </a:solidFill>
              </a:defRPr>
            </a:lvl1pPr>
            <a:lvl2pPr algn="ctr">
              <a:defRPr sz="2000">
                <a:solidFill>
                  <a:schemeClr val="bg1"/>
                </a:solidFill>
              </a:defRPr>
            </a:lvl2pPr>
            <a:lvl3pPr algn="ctr">
              <a:defRPr sz="1800">
                <a:solidFill>
                  <a:schemeClr val="bg1"/>
                </a:solidFill>
              </a:defRPr>
            </a:lvl3pPr>
            <a:lvl4pPr algn="ctr">
              <a:defRPr sz="1600">
                <a:solidFill>
                  <a:schemeClr val="bg1"/>
                </a:solidFill>
              </a:defRPr>
            </a:lvl4pPr>
            <a:lvl5pPr algn="ctr"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27F46-2A39-4EBE-8A36-0D83A9C4D93D}" type="datetime1">
              <a:rPr lang="en-US" smtClean="0"/>
              <a:pPr/>
              <a:t>2/27/2018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GICC LLC 2017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22911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ECE8A-611C-40C7-B488-BFA6ABBB47CB}" type="datetime1">
              <a:rPr lang="en-US" smtClean="0"/>
              <a:pPr/>
              <a:t>2/27/2018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GICC LLC 2017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29773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719DC-4F5F-4673-9F14-8EF193C16421}" type="datetime1">
              <a:rPr lang="en-US" smtClean="0"/>
              <a:pPr/>
              <a:t>2/27/2018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GICC LLC 2017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51864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E1CDA-CAC9-4DFA-BDA4-FE0329BC31B8}" type="datetime1">
              <a:rPr lang="en-US" smtClean="0"/>
              <a:pPr/>
              <a:t>2/27/2018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GICC LLC 2017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74452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7333C3-8790-4503-A10B-6DC5A2045475}" type="datetime1">
              <a:rPr lang="en-US" smtClean="0"/>
              <a:pPr/>
              <a:t>2/27/2018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GICC LLC 2017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67E6380A-2FCE-4AA2-A54A-2EE13E1459A8}"/>
              </a:ext>
            </a:extLst>
          </p:cNvPr>
          <p:cNvSpPr txBox="1"/>
          <p:nvPr userDrawn="1"/>
        </p:nvSpPr>
        <p:spPr>
          <a:xfrm>
            <a:off x="-9150" y="5213747"/>
            <a:ext cx="83896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>
                <a:solidFill>
                  <a:schemeClr val="bg1">
                    <a:lumMod val="65000"/>
                  </a:schemeClr>
                </a:solidFill>
              </a:rPr>
              <a:t>This presentation uses a free template provided by FPPT.com</a:t>
            </a:r>
          </a:p>
          <a:p>
            <a:r>
              <a:rPr lang="en-US" sz="1400">
                <a:solidFill>
                  <a:schemeClr val="bg1">
                    <a:lumMod val="65000"/>
                  </a:schemeClr>
                </a:solidFill>
              </a:rPr>
              <a:t>www.free-power-point-templates.com</a:t>
            </a:r>
          </a:p>
        </p:txBody>
      </p:sp>
    </p:spTree>
    <p:extLst>
      <p:ext uri="{BB962C8B-B14F-4D97-AF65-F5344CB8AC3E}">
        <p14:creationId xmlns:p14="http://schemas.microsoft.com/office/powerpoint/2010/main" xmlns="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4.jpe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800350"/>
            <a:ext cx="8093365" cy="152705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Enhanced Shipping </a:t>
            </a:r>
            <a:br>
              <a:rPr lang="en-US" sz="4000" dirty="0" smtClean="0"/>
            </a:br>
            <a:r>
              <a:rPr lang="en-US" sz="4000" dirty="0" smtClean="0"/>
              <a:t>Protection With Path-Away®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4400550"/>
            <a:ext cx="8093365" cy="610820"/>
          </a:xfrm>
        </p:spPr>
        <p:txBody>
          <a:bodyPr/>
          <a:lstStyle/>
          <a:p>
            <a:r>
              <a:rPr lang="en-US" dirty="0" smtClean="0"/>
              <a:t> </a:t>
            </a:r>
            <a:r>
              <a:rPr lang="en-US" dirty="0" smtClean="0">
                <a:solidFill>
                  <a:schemeClr val="bg1"/>
                </a:solidFill>
              </a:rPr>
              <a:t>Providing Secure, Safe, Sanitary Shipping Services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GICC LLC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3920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Old Methods Can Leave You Facing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447800" y="1197406"/>
            <a:ext cx="4495800" cy="3358356"/>
          </a:xfrm>
        </p:spPr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 algn="ctr">
              <a:buNone/>
            </a:pPr>
            <a:r>
              <a:rPr lang="en-US" dirty="0" smtClean="0"/>
              <a:t>                                       </a:t>
            </a:r>
            <a:endParaRPr lang="en-US" sz="960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GICC LLC 2017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590800" y="1733550"/>
            <a:ext cx="2110451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0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P.D</a:t>
            </a:r>
            <a:r>
              <a:rPr lang="en-US" sz="96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.</a:t>
            </a:r>
            <a:endParaRPr lang="en-US" sz="96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01633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Is P.D.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GICC LLC 2017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838200" y="1428750"/>
            <a:ext cx="5906425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Punitive Damages</a:t>
            </a:r>
            <a:endParaRPr lang="en-US" sz="60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1000" y="2647950"/>
            <a:ext cx="6858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 smtClean="0">
                <a:solidFill>
                  <a:srgbClr val="002060"/>
                </a:solidFill>
              </a:rPr>
              <a:t>Don’t leave your company or yourself open to legal damages that could put you out of business</a:t>
            </a:r>
            <a:endParaRPr lang="en-US" sz="3200" b="1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01633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33350"/>
            <a:ext cx="6260905" cy="57264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Path-Away® Solution Is Here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81000" y="819150"/>
            <a:ext cx="7086599" cy="3507944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One product sanitizes and deodorizes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Totally organic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Biodegradable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Non-toxic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Effective on 170+ pathogens including fungi, bacteria, yeasts and viruses.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Global organic certification and approval 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Scientifically developed in the USA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Highly effective against insects and vermin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GICC LLC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01633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2000" y="285750"/>
            <a:ext cx="6260905" cy="57264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Tested         Proven         Approved       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GICC LLC 2017</a:t>
            </a:r>
            <a:endParaRPr lang="en-US" dirty="0"/>
          </a:p>
        </p:txBody>
      </p:sp>
      <p:pic>
        <p:nvPicPr>
          <p:cNvPr id="7" name="Content Placeholder 6" descr="untitled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800" y="1200150"/>
            <a:ext cx="1228725" cy="1212414"/>
          </a:xfrm>
          <a:prstGeom prst="rect">
            <a:avLst/>
          </a:prstGeom>
        </p:spPr>
      </p:pic>
      <p:pic>
        <p:nvPicPr>
          <p:cNvPr id="8" name="Picture 7" descr="USDA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1200" y="1200150"/>
            <a:ext cx="1047750" cy="1047750"/>
          </a:xfrm>
          <a:prstGeom prst="rect">
            <a:avLst/>
          </a:prstGeom>
        </p:spPr>
      </p:pic>
      <p:pic>
        <p:nvPicPr>
          <p:cNvPr id="9" name="Picture 8" descr="images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9000" y="1428750"/>
            <a:ext cx="1717288" cy="914400"/>
          </a:xfrm>
          <a:prstGeom prst="rect">
            <a:avLst/>
          </a:prstGeom>
        </p:spPr>
      </p:pic>
      <p:pic>
        <p:nvPicPr>
          <p:cNvPr id="10" name="Picture 9" descr="IFOAM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15000" y="1276350"/>
            <a:ext cx="1295400" cy="1295400"/>
          </a:xfrm>
          <a:prstGeom prst="rect">
            <a:avLst/>
          </a:prstGeom>
        </p:spPr>
      </p:pic>
      <p:pic>
        <p:nvPicPr>
          <p:cNvPr id="11" name="Picture 10" descr="GRAS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14600" y="2419350"/>
            <a:ext cx="2362200" cy="1454556"/>
          </a:xfrm>
          <a:prstGeom prst="rect">
            <a:avLst/>
          </a:prstGeom>
        </p:spPr>
      </p:pic>
      <p:pic>
        <p:nvPicPr>
          <p:cNvPr id="12" name="Picture 11" descr="Non GMO 1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4400" y="2419350"/>
            <a:ext cx="1447800" cy="1324583"/>
          </a:xfrm>
          <a:prstGeom prst="rect">
            <a:avLst/>
          </a:prstGeom>
        </p:spPr>
      </p:pic>
      <p:pic>
        <p:nvPicPr>
          <p:cNvPr id="13" name="Picture 12" descr="5479 GICC LCC Cert 2014-15.bmp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334000" y="2876550"/>
            <a:ext cx="1618129" cy="1447800"/>
          </a:xfrm>
          <a:prstGeom prst="rect">
            <a:avLst/>
          </a:prstGeom>
        </p:spPr>
      </p:pic>
      <p:pic>
        <p:nvPicPr>
          <p:cNvPr id="14" name="Picture 13" descr="NZEPA.gif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7200" y="4019550"/>
            <a:ext cx="2305050" cy="714375"/>
          </a:xfrm>
          <a:prstGeom prst="rect">
            <a:avLst/>
          </a:prstGeom>
        </p:spPr>
      </p:pic>
      <p:pic>
        <p:nvPicPr>
          <p:cNvPr id="15" name="Picture 14" descr="JAS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038600" y="3638550"/>
            <a:ext cx="1362075" cy="1362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01633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2401" y="433880"/>
            <a:ext cx="7086600" cy="57264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Simple And Quick Application Procedure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81000" y="971550"/>
            <a:ext cx="6934200" cy="3358356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solidFill>
                  <a:srgbClr val="002060"/>
                </a:solidFill>
              </a:rPr>
              <a:t>Let our specially trained technicians clean,</a:t>
            </a:r>
          </a:p>
          <a:p>
            <a:pPr>
              <a:buNone/>
            </a:pPr>
            <a:r>
              <a:rPr lang="en-US" dirty="0" smtClean="0">
                <a:solidFill>
                  <a:srgbClr val="002060"/>
                </a:solidFill>
              </a:rPr>
              <a:t>sanitize and deodorize your container and</a:t>
            </a:r>
          </a:p>
          <a:p>
            <a:pPr>
              <a:buNone/>
            </a:pPr>
            <a:r>
              <a:rPr lang="en-US" dirty="0" smtClean="0">
                <a:solidFill>
                  <a:srgbClr val="002060"/>
                </a:solidFill>
              </a:rPr>
              <a:t>provide a safe transportation module</a:t>
            </a:r>
          </a:p>
          <a:p>
            <a:pPr>
              <a:buNone/>
            </a:pPr>
            <a:endParaRPr lang="en-US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rgbClr val="002060"/>
                </a:solidFill>
              </a:rPr>
              <a:t> 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GICC LLC 2017</a:t>
            </a:r>
            <a:endParaRPr lang="en-US" dirty="0"/>
          </a:p>
        </p:txBody>
      </p:sp>
      <p:pic>
        <p:nvPicPr>
          <p:cNvPr id="7" name="Picture 6" descr="Fogg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2571750"/>
            <a:ext cx="1781175" cy="2571750"/>
          </a:xfrm>
          <a:prstGeom prst="rect">
            <a:avLst/>
          </a:prstGeom>
        </p:spPr>
      </p:pic>
      <p:pic>
        <p:nvPicPr>
          <p:cNvPr id="8" name="Picture 7" descr="container 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9000" y="2582007"/>
            <a:ext cx="2895600" cy="2160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01633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Benefits of the Path-Away® Method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GICC LLC 2017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04800" y="1657350"/>
            <a:ext cx="32004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002060"/>
                </a:solidFill>
              </a:rPr>
              <a:t>Tested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002060"/>
                </a:solidFill>
              </a:rPr>
              <a:t>Proven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002060"/>
                </a:solidFill>
              </a:rPr>
              <a:t>Approved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002060"/>
                </a:solidFill>
              </a:rPr>
              <a:t>Effective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002060"/>
                </a:solidFill>
              </a:rPr>
              <a:t>Biodegradable</a:t>
            </a:r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81400" y="1657350"/>
            <a:ext cx="3810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002060"/>
                </a:solidFill>
              </a:rPr>
              <a:t>Easily applied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002060"/>
                </a:solidFill>
              </a:rPr>
              <a:t>Organic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002060"/>
                </a:solidFill>
              </a:rPr>
              <a:t>Environmentally safe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002060"/>
                </a:solidFill>
              </a:rPr>
              <a:t>Done on site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002060"/>
                </a:solidFill>
              </a:rPr>
              <a:t>Inexpensive</a:t>
            </a:r>
            <a:endParaRPr lang="en-US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01633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Benefits of the Path-Away® Method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GICC LLC 2017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81000" y="1428750"/>
            <a:ext cx="65532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002060"/>
                </a:solidFill>
              </a:rPr>
              <a:t>Protect your product shipments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002060"/>
                </a:solidFill>
              </a:rPr>
              <a:t>Protect your workers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002060"/>
                </a:solidFill>
              </a:rPr>
              <a:t>Protect other on site personnel 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FF0000"/>
                </a:solidFill>
              </a:rPr>
              <a:t>Protect your business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FF0000"/>
                </a:solidFill>
              </a:rPr>
              <a:t>Provide liability protection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01633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Contact Us Today For Information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GICC LLC 2017</a:t>
            </a:r>
            <a:endParaRPr lang="en-US" dirty="0"/>
          </a:p>
        </p:txBody>
      </p:sp>
      <p:pic>
        <p:nvPicPr>
          <p:cNvPr id="5" name="Picture 4" descr="Global Infection Logo[1]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8200" y="1352550"/>
            <a:ext cx="5335187" cy="213075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85800" y="3486150"/>
            <a:ext cx="624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002060"/>
                </a:solidFill>
              </a:rPr>
              <a:t>www.giccllc.com</a:t>
            </a:r>
            <a:endParaRPr lang="en-US" sz="3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01633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12395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What was in that container &amp; Where did it originate?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7200" y="1733550"/>
            <a:ext cx="76962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400" dirty="0" smtClean="0">
                <a:solidFill>
                  <a:schemeClr val="bg1"/>
                </a:solidFill>
              </a:rPr>
              <a:t>Potential odor issues contaminating your product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>
                <a:solidFill>
                  <a:schemeClr val="bg1"/>
                </a:solidFill>
              </a:rPr>
              <a:t>Potential insect infestation on your product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>
                <a:solidFill>
                  <a:schemeClr val="bg1"/>
                </a:solidFill>
              </a:rPr>
              <a:t>Potential transmission of disease causing agents</a:t>
            </a:r>
          </a:p>
          <a:p>
            <a:pPr>
              <a:buFont typeface="Wingdings" pitchFamily="2" charset="2"/>
              <a:buChar char="Ø"/>
            </a:pP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12" name="Picture 11" descr="TB Bacteriu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6200" y="1809750"/>
            <a:ext cx="1219200" cy="1219200"/>
          </a:xfrm>
          <a:prstGeom prst="rect">
            <a:avLst/>
          </a:prstGeom>
        </p:spPr>
      </p:pic>
      <p:pic>
        <p:nvPicPr>
          <p:cNvPr id="13" name="Picture 12" descr="bulb-1239423__34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" y="3943350"/>
            <a:ext cx="1901952" cy="1036320"/>
          </a:xfrm>
          <a:prstGeom prst="rect">
            <a:avLst/>
          </a:prstGeom>
        </p:spPr>
      </p:pic>
      <p:pic>
        <p:nvPicPr>
          <p:cNvPr id="14" name="Picture 13" descr="fish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86400" y="3028950"/>
            <a:ext cx="1648110" cy="914400"/>
          </a:xfrm>
          <a:prstGeom prst="rect">
            <a:avLst/>
          </a:prstGeom>
        </p:spPr>
      </p:pic>
      <p:pic>
        <p:nvPicPr>
          <p:cNvPr id="15" name="Picture 14" descr="Bug 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400" y="2952750"/>
            <a:ext cx="1262063" cy="904875"/>
          </a:xfrm>
          <a:prstGeom prst="rect">
            <a:avLst/>
          </a:prstGeom>
        </p:spPr>
      </p:pic>
      <p:pic>
        <p:nvPicPr>
          <p:cNvPr id="16" name="Picture 15" descr="animal-1238228__340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467600" y="3867150"/>
            <a:ext cx="1456944" cy="1036320"/>
          </a:xfrm>
          <a:prstGeom prst="rect">
            <a:avLst/>
          </a:prstGeom>
        </p:spPr>
      </p:pic>
      <p:pic>
        <p:nvPicPr>
          <p:cNvPr id="17" name="Picture 16" descr="Boxes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62200" y="3105150"/>
            <a:ext cx="2371725" cy="1045524"/>
          </a:xfrm>
          <a:prstGeom prst="rect">
            <a:avLst/>
          </a:prstGeom>
        </p:spPr>
      </p:pic>
      <p:pic>
        <p:nvPicPr>
          <p:cNvPr id="18" name="Picture 17" descr="Bug 1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24400" y="4081725"/>
            <a:ext cx="1362075" cy="1061775"/>
          </a:xfrm>
          <a:prstGeom prst="rect">
            <a:avLst/>
          </a:prstGeom>
        </p:spPr>
      </p:pic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2743200" y="4705350"/>
            <a:ext cx="2895600" cy="273844"/>
          </a:xfrm>
        </p:spPr>
        <p:txBody>
          <a:bodyPr/>
          <a:lstStyle/>
          <a:p>
            <a:r>
              <a:rPr lang="en-US" dirty="0" smtClean="0"/>
              <a:t>GICC LLC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03309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895350"/>
            <a:ext cx="8458200" cy="85725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Container Being Loaded in Bangladesh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0" y="1749028"/>
            <a:ext cx="4343400" cy="339447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    Barefoot workers loading a container with a wooden floor.</a:t>
            </a:r>
          </a:p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    Health hazard to workers on site.</a:t>
            </a:r>
          </a:p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    Potential transmission of disease to receiver.</a:t>
            </a:r>
          </a:p>
        </p:txBody>
      </p:sp>
      <p:pic>
        <p:nvPicPr>
          <p:cNvPr id="9" name="Content Placeholder 8" descr="P5170222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1885950"/>
            <a:ext cx="4038600" cy="3028950"/>
          </a:xfrm>
        </p:spPr>
      </p:pic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2667000" y="4705350"/>
            <a:ext cx="2895600" cy="273844"/>
          </a:xfrm>
        </p:spPr>
        <p:txBody>
          <a:bodyPr/>
          <a:lstStyle/>
          <a:p>
            <a:r>
              <a:rPr lang="en-US" dirty="0" smtClean="0"/>
              <a:t>GICC LLC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01633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Penetrating Odors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2401" y="1197406"/>
            <a:ext cx="7315200" cy="3358356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Odor is a chemical reaction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Odor is affected by temperature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Odor is affected by humidity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Odor can become more pungent if mixed with another odor.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Odor can be transmitted one substance to another (dirty container           your goods).  </a:t>
            </a:r>
          </a:p>
          <a:p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4191000" y="3943350"/>
            <a:ext cx="597408" cy="3048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      </a:t>
            </a:r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GICC LLC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01633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Insect Infestation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GICC LLC 2017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3400" y="1047750"/>
            <a:ext cx="30480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</a:rPr>
              <a:t>Raw food products harbor numerous species of insects, Some can be highly dangerous and toxic depending on species and origination.</a:t>
            </a:r>
            <a:endParaRPr lang="en-US" sz="2800" dirty="0">
              <a:solidFill>
                <a:srgbClr val="002060"/>
              </a:solidFill>
            </a:endParaRPr>
          </a:p>
        </p:txBody>
      </p:sp>
      <p:pic>
        <p:nvPicPr>
          <p:cNvPr id="12" name="Picture 11" descr="Banana tre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209550"/>
            <a:ext cx="2466975" cy="184785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267200" y="2038350"/>
            <a:ext cx="304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2060"/>
                </a:solidFill>
              </a:rPr>
              <a:t>         Banana Tree</a:t>
            </a:r>
            <a:endParaRPr lang="en-US" sz="2400" dirty="0">
              <a:solidFill>
                <a:srgbClr val="002060"/>
              </a:solidFill>
            </a:endParaRPr>
          </a:p>
        </p:txBody>
      </p:sp>
      <p:pic>
        <p:nvPicPr>
          <p:cNvPr id="14" name="Picture 13" descr="Banana Spide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2495550"/>
            <a:ext cx="1905000" cy="153389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648200" y="4095750"/>
            <a:ext cx="259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2060"/>
                </a:solidFill>
              </a:rPr>
              <a:t>  Banana Spider</a:t>
            </a:r>
          </a:p>
          <a:p>
            <a:r>
              <a:rPr lang="en-US" sz="2400" dirty="0" smtClean="0"/>
              <a:t>     </a:t>
            </a:r>
            <a:r>
              <a:rPr lang="en-US" sz="2400" b="1" i="1" dirty="0" smtClean="0">
                <a:solidFill>
                  <a:srgbClr val="002060"/>
                </a:solidFill>
              </a:rPr>
              <a:t>venomous</a:t>
            </a:r>
            <a:r>
              <a:rPr lang="en-US" sz="2400" i="1" dirty="0" smtClean="0">
                <a:solidFill>
                  <a:srgbClr val="002060"/>
                </a:solidFill>
              </a:rPr>
              <a:t> </a:t>
            </a:r>
            <a:endParaRPr lang="en-US" sz="2400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01633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Insect Infestation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GICC LLC 2017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3400" y="1047750"/>
            <a:ext cx="30480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</a:rPr>
              <a:t>Raw food products harbor numerous species of insects. Some can be highly dangerous and toxic depending on species and origination.</a:t>
            </a:r>
            <a:endParaRPr lang="en-US" sz="2800" dirty="0">
              <a:solidFill>
                <a:srgbClr val="002060"/>
              </a:solidFill>
            </a:endParaRPr>
          </a:p>
        </p:txBody>
      </p:sp>
      <p:pic>
        <p:nvPicPr>
          <p:cNvPr id="9" name="Picture 8" descr="coffee-264289__34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5800" y="590550"/>
            <a:ext cx="2469104" cy="17526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495800" y="2343150"/>
            <a:ext cx="266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2060"/>
                </a:solidFill>
              </a:rPr>
              <a:t>      Coffee Beans</a:t>
            </a:r>
            <a:endParaRPr lang="en-US" sz="2400" dirty="0">
              <a:solidFill>
                <a:srgbClr val="002060"/>
              </a:solidFill>
            </a:endParaRPr>
          </a:p>
        </p:txBody>
      </p:sp>
      <p:pic>
        <p:nvPicPr>
          <p:cNvPr id="16" name="Picture 15" descr="Black-Twig-Borer-300x18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5800" y="2800350"/>
            <a:ext cx="2484783" cy="15240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4648200" y="4400550"/>
            <a:ext cx="274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2060"/>
                </a:solidFill>
              </a:rPr>
              <a:t>Black Twig Borer</a:t>
            </a:r>
            <a:endParaRPr lang="en-US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01633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Insect Infestation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1200150"/>
            <a:ext cx="8229600" cy="3358356"/>
          </a:xfrm>
        </p:spPr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Foodstuffs are not always decontaminated properly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There is potential product damage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There is potential spread of invasive species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There are potential health problems to your workers unloading cargo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Potential spread on invasive species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GICC LLC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01633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Disease Transmission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04800" y="1047750"/>
            <a:ext cx="6858000" cy="3733800"/>
          </a:xfrm>
        </p:spPr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Fungi, Bacteria, Yeasts and Viruses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Can live for weeks in shipping containers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Severe danger to workers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Can be transmitted to your clients</a:t>
            </a:r>
          </a:p>
          <a:p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GICC LLC 2017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43600" y="2419350"/>
            <a:ext cx="14478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7" descr="Virus 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6600" y="3105150"/>
            <a:ext cx="1762125" cy="1514554"/>
          </a:xfrm>
          <a:prstGeom prst="rect">
            <a:avLst/>
          </a:prstGeom>
        </p:spPr>
      </p:pic>
      <p:pic>
        <p:nvPicPr>
          <p:cNvPr id="9" name="Picture 8" descr="Bateria 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" y="3333750"/>
            <a:ext cx="1847850" cy="1567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01633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Current Sanitization Procedure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1197406"/>
            <a:ext cx="8229600" cy="3358356"/>
          </a:xfrm>
        </p:spPr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Water wash-down of interior                                      (water is a prime factor in pathogen growth)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Steam cleaning                                                                               (still leaves moisture which fosters pathogen growth)</a:t>
            </a:r>
          </a:p>
          <a:p>
            <a:pPr algn="ctr">
              <a:buNone/>
            </a:pPr>
            <a:endParaRPr lang="en-US" dirty="0" smtClean="0">
              <a:solidFill>
                <a:srgbClr val="FF0000"/>
              </a:solidFill>
            </a:endParaRPr>
          </a:p>
          <a:p>
            <a:pPr algn="ctr">
              <a:buNone/>
            </a:pPr>
            <a:r>
              <a:rPr lang="en-US" sz="3200" b="1" dirty="0" smtClean="0">
                <a:solidFill>
                  <a:srgbClr val="FF0000"/>
                </a:solidFill>
              </a:rPr>
              <a:t>Antiquated  - Outdated - Ineffective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GICC LLC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01633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1251</TotalTime>
  <Words>476</Words>
  <Application>Microsoft Office PowerPoint</Application>
  <PresentationFormat>On-screen Show (16:9)</PresentationFormat>
  <Paragraphs>103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Enhanced Shipping  Protection With Path-Away®</vt:lpstr>
      <vt:lpstr>Slide 2</vt:lpstr>
      <vt:lpstr>Container Being Loaded in Bangladesh</vt:lpstr>
      <vt:lpstr>Penetrating Odors</vt:lpstr>
      <vt:lpstr>Insect Infestation</vt:lpstr>
      <vt:lpstr>Insect Infestation</vt:lpstr>
      <vt:lpstr>Insect Infestation</vt:lpstr>
      <vt:lpstr>Disease Transmission</vt:lpstr>
      <vt:lpstr>Current Sanitization Procedure</vt:lpstr>
      <vt:lpstr>Old Methods Can Leave You Facing</vt:lpstr>
      <vt:lpstr>What Is P.D.</vt:lpstr>
      <vt:lpstr>The Path-Away® Solution Is Here</vt:lpstr>
      <vt:lpstr>Tested         Proven         Approved       </vt:lpstr>
      <vt:lpstr>Simple And Quick Application Procedure</vt:lpstr>
      <vt:lpstr>Benefits of the Path-Away® Method</vt:lpstr>
      <vt:lpstr>Benefits of the Path-Away® Method</vt:lpstr>
      <vt:lpstr>Contact Us Today For Information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Julian</dc:creator>
  <cp:lastModifiedBy>Windows User</cp:lastModifiedBy>
  <cp:revision>154</cp:revision>
  <dcterms:created xsi:type="dcterms:W3CDTF">2013-08-21T19:17:07Z</dcterms:created>
  <dcterms:modified xsi:type="dcterms:W3CDTF">2018-02-27T20:03:03Z</dcterms:modified>
</cp:coreProperties>
</file>